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60" r:id="rId4"/>
    <p:sldId id="261" r:id="rId5"/>
    <p:sldId id="257" r:id="rId6"/>
    <p:sldId id="262" r:id="rId7"/>
    <p:sldId id="264" r:id="rId8"/>
    <p:sldId id="265" r:id="rId9"/>
    <p:sldId id="266" r:id="rId10"/>
    <p:sldId id="267" r:id="rId11"/>
    <p:sldId id="269" r:id="rId12"/>
    <p:sldId id="270" r:id="rId13"/>
    <p:sldId id="307" r:id="rId14"/>
    <p:sldId id="312" r:id="rId15"/>
    <p:sldId id="314" r:id="rId16"/>
    <p:sldId id="315" r:id="rId17"/>
    <p:sldId id="317" r:id="rId18"/>
    <p:sldId id="319" r:id="rId19"/>
    <p:sldId id="272" r:id="rId20"/>
    <p:sldId id="273" r:id="rId21"/>
    <p:sldId id="274" r:id="rId22"/>
    <p:sldId id="275" r:id="rId23"/>
    <p:sldId id="276" r:id="rId24"/>
    <p:sldId id="277" r:id="rId25"/>
    <p:sldId id="281" r:id="rId26"/>
    <p:sldId id="283" r:id="rId27"/>
    <p:sldId id="320" r:id="rId28"/>
    <p:sldId id="322" r:id="rId29"/>
    <p:sldId id="324" r:id="rId30"/>
    <p:sldId id="326" r:id="rId31"/>
    <p:sldId id="328" r:id="rId32"/>
    <p:sldId id="330" r:id="rId33"/>
    <p:sldId id="332" r:id="rId34"/>
    <p:sldId id="334" r:id="rId35"/>
    <p:sldId id="336" r:id="rId36"/>
    <p:sldId id="338" r:id="rId37"/>
    <p:sldId id="259" r:id="rId38"/>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644" autoAdjust="0"/>
    <p:restoredTop sz="94660"/>
  </p:normalViewPr>
  <p:slideViewPr>
    <p:cSldViewPr>
      <p:cViewPr>
        <p:scale>
          <a:sx n="66" d="100"/>
          <a:sy n="66" d="100"/>
        </p:scale>
        <p:origin x="-1018" y="-3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file:///F:\Teaching\Inequality%20and%20Economy\Saez%20inequality%20tables%20092809.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17380168313208941"/>
          <c:y val="0.13857677902621718"/>
          <c:w val="0.72777167947311783"/>
          <c:h val="0.67255216693418962"/>
        </c:manualLayout>
      </c:layout>
      <c:lineChart>
        <c:grouping val="standard"/>
        <c:varyColors val="0"/>
        <c:ser>
          <c:idx val="0"/>
          <c:order val="0"/>
          <c:tx>
            <c:strRef>
              <c:f>'data-Fig1'!$B$3</c:f>
              <c:strCache>
                <c:ptCount val="1"/>
                <c:pt idx="0">
                  <c:v>Excluding capital gains</c:v>
                </c:pt>
              </c:strCache>
            </c:strRef>
          </c:tx>
          <c:spPr>
            <a:ln w="12700">
              <a:solidFill>
                <a:srgbClr val="000000"/>
              </a:solidFill>
              <a:prstDash val="solid"/>
            </a:ln>
          </c:spPr>
          <c:marker>
            <c:symbol val="diamond"/>
            <c:size val="6"/>
            <c:spPr>
              <a:solidFill>
                <a:srgbClr val="000000"/>
              </a:solidFill>
              <a:ln>
                <a:solidFill>
                  <a:srgbClr val="000000"/>
                </a:solidFill>
                <a:prstDash val="solid"/>
              </a:ln>
            </c:spPr>
          </c:marker>
          <c:cat>
            <c:numRef>
              <c:f>'data-Fig1'!$A$4:$A$94</c:f>
              <c:numCache>
                <c:formatCode>General</c:formatCode>
                <c:ptCount val="91"/>
                <c:pt idx="0">
                  <c:v>1917</c:v>
                </c:pt>
                <c:pt idx="1">
                  <c:v>1918</c:v>
                </c:pt>
                <c:pt idx="2">
                  <c:v>1919</c:v>
                </c:pt>
                <c:pt idx="3">
                  <c:v>1920</c:v>
                </c:pt>
                <c:pt idx="4">
                  <c:v>1921</c:v>
                </c:pt>
                <c:pt idx="5">
                  <c:v>1922</c:v>
                </c:pt>
                <c:pt idx="6">
                  <c:v>1923</c:v>
                </c:pt>
                <c:pt idx="7">
                  <c:v>1924</c:v>
                </c:pt>
                <c:pt idx="8">
                  <c:v>1925</c:v>
                </c:pt>
                <c:pt idx="9">
                  <c:v>1926</c:v>
                </c:pt>
                <c:pt idx="10">
                  <c:v>1927</c:v>
                </c:pt>
                <c:pt idx="11">
                  <c:v>1928</c:v>
                </c:pt>
                <c:pt idx="12">
                  <c:v>1929</c:v>
                </c:pt>
                <c:pt idx="13">
                  <c:v>1930</c:v>
                </c:pt>
                <c:pt idx="14">
                  <c:v>1931</c:v>
                </c:pt>
                <c:pt idx="15">
                  <c:v>1932</c:v>
                </c:pt>
                <c:pt idx="16">
                  <c:v>1933</c:v>
                </c:pt>
                <c:pt idx="17">
                  <c:v>1934</c:v>
                </c:pt>
                <c:pt idx="18">
                  <c:v>1935</c:v>
                </c:pt>
                <c:pt idx="19">
                  <c:v>1936</c:v>
                </c:pt>
                <c:pt idx="20">
                  <c:v>1937</c:v>
                </c:pt>
                <c:pt idx="21">
                  <c:v>1938</c:v>
                </c:pt>
                <c:pt idx="22">
                  <c:v>1939</c:v>
                </c:pt>
                <c:pt idx="23">
                  <c:v>1940</c:v>
                </c:pt>
                <c:pt idx="24">
                  <c:v>1941</c:v>
                </c:pt>
                <c:pt idx="25">
                  <c:v>1942</c:v>
                </c:pt>
                <c:pt idx="26">
                  <c:v>1943</c:v>
                </c:pt>
                <c:pt idx="27">
                  <c:v>1944</c:v>
                </c:pt>
                <c:pt idx="28">
                  <c:v>1945</c:v>
                </c:pt>
                <c:pt idx="29">
                  <c:v>1946</c:v>
                </c:pt>
                <c:pt idx="30">
                  <c:v>1947</c:v>
                </c:pt>
                <c:pt idx="31">
                  <c:v>1948</c:v>
                </c:pt>
                <c:pt idx="32">
                  <c:v>1949</c:v>
                </c:pt>
                <c:pt idx="33">
                  <c:v>1950</c:v>
                </c:pt>
                <c:pt idx="34">
                  <c:v>1951</c:v>
                </c:pt>
                <c:pt idx="35">
                  <c:v>1952</c:v>
                </c:pt>
                <c:pt idx="36">
                  <c:v>1953</c:v>
                </c:pt>
                <c:pt idx="37">
                  <c:v>1954</c:v>
                </c:pt>
                <c:pt idx="38">
                  <c:v>1955</c:v>
                </c:pt>
                <c:pt idx="39">
                  <c:v>1956</c:v>
                </c:pt>
                <c:pt idx="40">
                  <c:v>1957</c:v>
                </c:pt>
                <c:pt idx="41">
                  <c:v>1958</c:v>
                </c:pt>
                <c:pt idx="42">
                  <c:v>1959</c:v>
                </c:pt>
                <c:pt idx="43">
                  <c:v>1960</c:v>
                </c:pt>
                <c:pt idx="44">
                  <c:v>1961</c:v>
                </c:pt>
                <c:pt idx="45">
                  <c:v>1962</c:v>
                </c:pt>
                <c:pt idx="46">
                  <c:v>1963</c:v>
                </c:pt>
                <c:pt idx="47">
                  <c:v>1964</c:v>
                </c:pt>
                <c:pt idx="48">
                  <c:v>1965</c:v>
                </c:pt>
                <c:pt idx="49">
                  <c:v>1966</c:v>
                </c:pt>
                <c:pt idx="50">
                  <c:v>1967</c:v>
                </c:pt>
                <c:pt idx="51">
                  <c:v>1968</c:v>
                </c:pt>
                <c:pt idx="52">
                  <c:v>1969</c:v>
                </c:pt>
                <c:pt idx="53">
                  <c:v>1970</c:v>
                </c:pt>
                <c:pt idx="54">
                  <c:v>1971</c:v>
                </c:pt>
                <c:pt idx="55">
                  <c:v>1972</c:v>
                </c:pt>
                <c:pt idx="56">
                  <c:v>1973</c:v>
                </c:pt>
                <c:pt idx="57">
                  <c:v>1974</c:v>
                </c:pt>
                <c:pt idx="58">
                  <c:v>1975</c:v>
                </c:pt>
                <c:pt idx="59">
                  <c:v>1976</c:v>
                </c:pt>
                <c:pt idx="60">
                  <c:v>1977</c:v>
                </c:pt>
                <c:pt idx="61">
                  <c:v>1978</c:v>
                </c:pt>
                <c:pt idx="62">
                  <c:v>1979</c:v>
                </c:pt>
                <c:pt idx="63">
                  <c:v>1980</c:v>
                </c:pt>
                <c:pt idx="64">
                  <c:v>1981</c:v>
                </c:pt>
                <c:pt idx="65">
                  <c:v>1982</c:v>
                </c:pt>
                <c:pt idx="66">
                  <c:v>1983</c:v>
                </c:pt>
                <c:pt idx="67">
                  <c:v>1984</c:v>
                </c:pt>
                <c:pt idx="68">
                  <c:v>1985</c:v>
                </c:pt>
                <c:pt idx="69">
                  <c:v>1986</c:v>
                </c:pt>
                <c:pt idx="70">
                  <c:v>1987</c:v>
                </c:pt>
                <c:pt idx="71">
                  <c:v>1988</c:v>
                </c:pt>
                <c:pt idx="72">
                  <c:v>1989</c:v>
                </c:pt>
                <c:pt idx="73">
                  <c:v>1990</c:v>
                </c:pt>
                <c:pt idx="74">
                  <c:v>1991</c:v>
                </c:pt>
                <c:pt idx="75">
                  <c:v>1992</c:v>
                </c:pt>
                <c:pt idx="76">
                  <c:v>1993</c:v>
                </c:pt>
                <c:pt idx="77">
                  <c:v>1994</c:v>
                </c:pt>
                <c:pt idx="78">
                  <c:v>1995</c:v>
                </c:pt>
                <c:pt idx="79">
                  <c:v>1996</c:v>
                </c:pt>
                <c:pt idx="80">
                  <c:v>1997</c:v>
                </c:pt>
                <c:pt idx="81">
                  <c:v>1998</c:v>
                </c:pt>
                <c:pt idx="82">
                  <c:v>1999</c:v>
                </c:pt>
                <c:pt idx="83">
                  <c:v>2000</c:v>
                </c:pt>
                <c:pt idx="84">
                  <c:v>2001</c:v>
                </c:pt>
                <c:pt idx="85">
                  <c:v>2002</c:v>
                </c:pt>
                <c:pt idx="86">
                  <c:v>2003</c:v>
                </c:pt>
                <c:pt idx="87">
                  <c:v>2004</c:v>
                </c:pt>
                <c:pt idx="88">
                  <c:v>2005</c:v>
                </c:pt>
                <c:pt idx="89">
                  <c:v>2006</c:v>
                </c:pt>
                <c:pt idx="90">
                  <c:v>2007</c:v>
                </c:pt>
              </c:numCache>
            </c:numRef>
          </c:cat>
          <c:val>
            <c:numRef>
              <c:f>'data-Fig1'!$B$4:$B$94</c:f>
              <c:numCache>
                <c:formatCode>0.0000</c:formatCode>
                <c:ptCount val="91"/>
                <c:pt idx="0">
                  <c:v>0.40287041875222834</c:v>
                </c:pt>
                <c:pt idx="1">
                  <c:v>0.39903727512022857</c:v>
                </c:pt>
                <c:pt idx="2">
                  <c:v>0.39481324015339331</c:v>
                </c:pt>
                <c:pt idx="3">
                  <c:v>0.3810038743776975</c:v>
                </c:pt>
                <c:pt idx="4">
                  <c:v>0.42859726639973894</c:v>
                </c:pt>
                <c:pt idx="5">
                  <c:v>0.42948553427651281</c:v>
                </c:pt>
                <c:pt idx="6">
                  <c:v>0.40589552069786239</c:v>
                </c:pt>
                <c:pt idx="7">
                  <c:v>0.43263914655396829</c:v>
                </c:pt>
                <c:pt idx="8">
                  <c:v>0.44166809347302038</c:v>
                </c:pt>
                <c:pt idx="9">
                  <c:v>0.44068985279853878</c:v>
                </c:pt>
                <c:pt idx="10">
                  <c:v>0.44665733319579382</c:v>
                </c:pt>
                <c:pt idx="11">
                  <c:v>0.46093182150666606</c:v>
                </c:pt>
                <c:pt idx="12">
                  <c:v>0.43758403603469465</c:v>
                </c:pt>
                <c:pt idx="13">
                  <c:v>0.43073474553390645</c:v>
                </c:pt>
                <c:pt idx="14">
                  <c:v>0.44404993839685541</c:v>
                </c:pt>
                <c:pt idx="15">
                  <c:v>0.46300525871050513</c:v>
                </c:pt>
                <c:pt idx="16">
                  <c:v>0.4502642950570353</c:v>
                </c:pt>
                <c:pt idx="17">
                  <c:v>0.45155076643858927</c:v>
                </c:pt>
                <c:pt idx="18">
                  <c:v>0.43392987272769029</c:v>
                </c:pt>
                <c:pt idx="19">
                  <c:v>0.44772366982564593</c:v>
                </c:pt>
                <c:pt idx="20">
                  <c:v>0.43347879853345733</c:v>
                </c:pt>
                <c:pt idx="21">
                  <c:v>0.43000890492514515</c:v>
                </c:pt>
                <c:pt idx="22">
                  <c:v>0.44568898172964228</c:v>
                </c:pt>
                <c:pt idx="23">
                  <c:v>0.44426637504743505</c:v>
                </c:pt>
                <c:pt idx="24">
                  <c:v>0.41019314576352883</c:v>
                </c:pt>
                <c:pt idx="25">
                  <c:v>0.35494183119366723</c:v>
                </c:pt>
                <c:pt idx="26">
                  <c:v>0.32669923198876638</c:v>
                </c:pt>
                <c:pt idx="27">
                  <c:v>0.31548869949228758</c:v>
                </c:pt>
                <c:pt idx="28">
                  <c:v>0.32644588706207939</c:v>
                </c:pt>
                <c:pt idx="29">
                  <c:v>0.34616394068930573</c:v>
                </c:pt>
                <c:pt idx="30">
                  <c:v>0.33017177593436187</c:v>
                </c:pt>
                <c:pt idx="31">
                  <c:v>0.33720637645203039</c:v>
                </c:pt>
                <c:pt idx="32">
                  <c:v>0.33763098095195843</c:v>
                </c:pt>
                <c:pt idx="33">
                  <c:v>0.3387110061039913</c:v>
                </c:pt>
                <c:pt idx="34">
                  <c:v>0.32819965101679383</c:v>
                </c:pt>
                <c:pt idx="35">
                  <c:v>0.32073962097575531</c:v>
                </c:pt>
                <c:pt idx="36">
                  <c:v>0.31380431868356484</c:v>
                </c:pt>
                <c:pt idx="37">
                  <c:v>0.32119310731545625</c:v>
                </c:pt>
                <c:pt idx="38">
                  <c:v>0.31772074577461806</c:v>
                </c:pt>
                <c:pt idx="39">
                  <c:v>0.31806023990184951</c:v>
                </c:pt>
                <c:pt idx="40">
                  <c:v>0.31687309376555001</c:v>
                </c:pt>
                <c:pt idx="41">
                  <c:v>0.32112269096928137</c:v>
                </c:pt>
                <c:pt idx="42">
                  <c:v>0.32033287948025413</c:v>
                </c:pt>
                <c:pt idx="43">
                  <c:v>0.31657437586134468</c:v>
                </c:pt>
                <c:pt idx="44">
                  <c:v>0.31896211473952885</c:v>
                </c:pt>
                <c:pt idx="45">
                  <c:v>0.32043825702061307</c:v>
                </c:pt>
                <c:pt idx="46">
                  <c:v>0.32009622322001752</c:v>
                </c:pt>
                <c:pt idx="47">
                  <c:v>0.31639317887209067</c:v>
                </c:pt>
                <c:pt idx="48">
                  <c:v>0.31518188292699523</c:v>
                </c:pt>
                <c:pt idx="49">
                  <c:v>0.31981545180752058</c:v>
                </c:pt>
                <c:pt idx="50">
                  <c:v>0.32045836973648739</c:v>
                </c:pt>
                <c:pt idx="51">
                  <c:v>0.31982618841599336</c:v>
                </c:pt>
                <c:pt idx="52">
                  <c:v>0.31820875705120688</c:v>
                </c:pt>
                <c:pt idx="53">
                  <c:v>0.31513659945349531</c:v>
                </c:pt>
                <c:pt idx="54">
                  <c:v>0.31753884586626946</c:v>
                </c:pt>
                <c:pt idx="55">
                  <c:v>0.31623366972075634</c:v>
                </c:pt>
                <c:pt idx="56">
                  <c:v>0.31853612004803789</c:v>
                </c:pt>
                <c:pt idx="57">
                  <c:v>0.32359587527246658</c:v>
                </c:pt>
                <c:pt idx="58">
                  <c:v>0.32621103240656679</c:v>
                </c:pt>
                <c:pt idx="59">
                  <c:v>0.32417663780373623</c:v>
                </c:pt>
                <c:pt idx="60">
                  <c:v>0.32434785235142038</c:v>
                </c:pt>
                <c:pt idx="61">
                  <c:v>0.3244034556930343</c:v>
                </c:pt>
                <c:pt idx="62">
                  <c:v>0.32345607896148565</c:v>
                </c:pt>
                <c:pt idx="63">
                  <c:v>0.32865505425163583</c:v>
                </c:pt>
                <c:pt idx="64">
                  <c:v>0.32717331712909586</c:v>
                </c:pt>
                <c:pt idx="65">
                  <c:v>0.33218018943865313</c:v>
                </c:pt>
                <c:pt idx="66">
                  <c:v>0.33691388139433898</c:v>
                </c:pt>
                <c:pt idx="67">
                  <c:v>0.3394717666812534</c:v>
                </c:pt>
                <c:pt idx="68">
                  <c:v>0.34251769473311194</c:v>
                </c:pt>
                <c:pt idx="69">
                  <c:v>0.34568578833279545</c:v>
                </c:pt>
                <c:pt idx="70">
                  <c:v>0.36482882411029016</c:v>
                </c:pt>
                <c:pt idx="71">
                  <c:v>0.38626673931241157</c:v>
                </c:pt>
                <c:pt idx="72">
                  <c:v>0.38470729689858546</c:v>
                </c:pt>
                <c:pt idx="73">
                  <c:v>0.38836845589834079</c:v>
                </c:pt>
                <c:pt idx="74">
                  <c:v>0.38380981251828283</c:v>
                </c:pt>
                <c:pt idx="75">
                  <c:v>0.39817900537736273</c:v>
                </c:pt>
                <c:pt idx="76">
                  <c:v>0.39481689855076679</c:v>
                </c:pt>
                <c:pt idx="77">
                  <c:v>0.3959685197850667</c:v>
                </c:pt>
                <c:pt idx="78">
                  <c:v>0.40542000000000222</c:v>
                </c:pt>
                <c:pt idx="79">
                  <c:v>0.41155000000000008</c:v>
                </c:pt>
                <c:pt idx="80">
                  <c:v>0.41725000000000001</c:v>
                </c:pt>
                <c:pt idx="81">
                  <c:v>0.42124000000000006</c:v>
                </c:pt>
                <c:pt idx="82">
                  <c:v>0.42668000000000234</c:v>
                </c:pt>
                <c:pt idx="83">
                  <c:v>0.43108000000000291</c:v>
                </c:pt>
                <c:pt idx="84">
                  <c:v>0.42229</c:v>
                </c:pt>
                <c:pt idx="85">
                  <c:v>0.41674</c:v>
                </c:pt>
                <c:pt idx="86">
                  <c:v>0.42039000000000032</c:v>
                </c:pt>
                <c:pt idx="87">
                  <c:v>0.43111000000000038</c:v>
                </c:pt>
                <c:pt idx="88">
                  <c:v>0.44357000000000224</c:v>
                </c:pt>
                <c:pt idx="89">
                  <c:v>0.45262000000000002</c:v>
                </c:pt>
                <c:pt idx="90">
                  <c:v>0.45506000000000002</c:v>
                </c:pt>
              </c:numCache>
            </c:numRef>
          </c:val>
          <c:smooth val="0"/>
        </c:ser>
        <c:ser>
          <c:idx val="1"/>
          <c:order val="1"/>
          <c:tx>
            <c:strRef>
              <c:f>'data-Fig1'!$C$3</c:f>
              <c:strCache>
                <c:ptCount val="1"/>
                <c:pt idx="0">
                  <c:v>Including capital gains</c:v>
                </c:pt>
              </c:strCache>
            </c:strRef>
          </c:tx>
          <c:spPr>
            <a:ln w="12700">
              <a:solidFill>
                <a:srgbClr val="000000"/>
              </a:solidFill>
              <a:prstDash val="solid"/>
            </a:ln>
          </c:spPr>
          <c:marker>
            <c:symbol val="triangle"/>
            <c:size val="6"/>
            <c:spPr>
              <a:solidFill>
                <a:srgbClr val="FFFFFF"/>
              </a:solidFill>
              <a:ln>
                <a:solidFill>
                  <a:srgbClr val="000000"/>
                </a:solidFill>
                <a:prstDash val="solid"/>
              </a:ln>
            </c:spPr>
          </c:marker>
          <c:val>
            <c:numRef>
              <c:f>'data-Fig1'!$C$4:$C$94</c:f>
              <c:numCache>
                <c:formatCode>0.0000</c:formatCode>
                <c:ptCount val="91"/>
                <c:pt idx="0">
                  <c:v>0.40507657450090317</c:v>
                </c:pt>
                <c:pt idx="1">
                  <c:v>0.40107045446727191</c:v>
                </c:pt>
                <c:pt idx="2">
                  <c:v>0.40315637882022631</c:v>
                </c:pt>
                <c:pt idx="3">
                  <c:v>0.3901411364037321</c:v>
                </c:pt>
                <c:pt idx="4">
                  <c:v>0.43181056663801176</c:v>
                </c:pt>
                <c:pt idx="5">
                  <c:v>0.43721477661517738</c:v>
                </c:pt>
                <c:pt idx="6">
                  <c:v>0.41461250579837938</c:v>
                </c:pt>
                <c:pt idx="7">
                  <c:v>0.44407042747847736</c:v>
                </c:pt>
                <c:pt idx="8">
                  <c:v>0.46354076918824505</c:v>
                </c:pt>
                <c:pt idx="9">
                  <c:v>0.4571043576823739</c:v>
                </c:pt>
                <c:pt idx="10">
                  <c:v>0.46668456108834389</c:v>
                </c:pt>
                <c:pt idx="11">
                  <c:v>0.49288711598739954</c:v>
                </c:pt>
                <c:pt idx="12">
                  <c:v>0.46709587896007237</c:v>
                </c:pt>
                <c:pt idx="13">
                  <c:v>0.43865454984435065</c:v>
                </c:pt>
                <c:pt idx="14">
                  <c:v>0.44543200012431988</c:v>
                </c:pt>
                <c:pt idx="15">
                  <c:v>0.46370211777261588</c:v>
                </c:pt>
                <c:pt idx="16">
                  <c:v>0.45601814430561782</c:v>
                </c:pt>
                <c:pt idx="17">
                  <c:v>0.45783541972143627</c:v>
                </c:pt>
                <c:pt idx="18">
                  <c:v>0.44493982712430008</c:v>
                </c:pt>
                <c:pt idx="19">
                  <c:v>0.46593775094476281</c:v>
                </c:pt>
                <c:pt idx="20">
                  <c:v>0.44231411760580658</c:v>
                </c:pt>
                <c:pt idx="21">
                  <c:v>0.44074837570772096</c:v>
                </c:pt>
                <c:pt idx="22">
                  <c:v>0.4551788564175559</c:v>
                </c:pt>
                <c:pt idx="23">
                  <c:v>0.4529313242902111</c:v>
                </c:pt>
                <c:pt idx="24">
                  <c:v>0.41930339557277102</c:v>
                </c:pt>
                <c:pt idx="25">
                  <c:v>0.3612786266702373</c:v>
                </c:pt>
                <c:pt idx="26">
                  <c:v>0.33689902114938558</c:v>
                </c:pt>
                <c:pt idx="27">
                  <c:v>0.32512530985455268</c:v>
                </c:pt>
                <c:pt idx="28">
                  <c:v>0.3442331044226713</c:v>
                </c:pt>
                <c:pt idx="29">
                  <c:v>0.3669955122732883</c:v>
                </c:pt>
                <c:pt idx="30">
                  <c:v>0.34347880643880757</c:v>
                </c:pt>
                <c:pt idx="31">
                  <c:v>0.35013508333029786</c:v>
                </c:pt>
                <c:pt idx="32">
                  <c:v>0.34750996242854942</c:v>
                </c:pt>
                <c:pt idx="33">
                  <c:v>0.35563366960951437</c:v>
                </c:pt>
                <c:pt idx="34">
                  <c:v>0.34217551487254139</c:v>
                </c:pt>
                <c:pt idx="35">
                  <c:v>0.33211509029250608</c:v>
                </c:pt>
                <c:pt idx="36">
                  <c:v>0.32306951062083833</c:v>
                </c:pt>
                <c:pt idx="37">
                  <c:v>0.33636110590333368</c:v>
                </c:pt>
                <c:pt idx="38">
                  <c:v>0.33937798425771143</c:v>
                </c:pt>
                <c:pt idx="39">
                  <c:v>0.33462139769151888</c:v>
                </c:pt>
                <c:pt idx="40">
                  <c:v>0.3298858969888655</c:v>
                </c:pt>
                <c:pt idx="41">
                  <c:v>0.33561535507763984</c:v>
                </c:pt>
                <c:pt idx="42">
                  <c:v>0.34003626034211243</c:v>
                </c:pt>
                <c:pt idx="43">
                  <c:v>0.33475096015672368</c:v>
                </c:pt>
                <c:pt idx="44">
                  <c:v>0.34254772805519734</c:v>
                </c:pt>
                <c:pt idx="45">
                  <c:v>0.33700905075220638</c:v>
                </c:pt>
                <c:pt idx="46">
                  <c:v>0.33784812876719872</c:v>
                </c:pt>
                <c:pt idx="47">
                  <c:v>0.34423159200285536</c:v>
                </c:pt>
                <c:pt idx="48">
                  <c:v>0.34781024128957183</c:v>
                </c:pt>
                <c:pt idx="49">
                  <c:v>0.33672018701940093</c:v>
                </c:pt>
                <c:pt idx="50">
                  <c:v>0.3444456453210869</c:v>
                </c:pt>
                <c:pt idx="51">
                  <c:v>0.34847169728381422</c:v>
                </c:pt>
                <c:pt idx="52">
                  <c:v>0.3392931831565163</c:v>
                </c:pt>
                <c:pt idx="53">
                  <c:v>0.32627187921783879</c:v>
                </c:pt>
                <c:pt idx="54">
                  <c:v>0.33336957207632134</c:v>
                </c:pt>
                <c:pt idx="55">
                  <c:v>0.33585936951500589</c:v>
                </c:pt>
                <c:pt idx="56">
                  <c:v>0.33332703112875584</c:v>
                </c:pt>
                <c:pt idx="57">
                  <c:v>0.33308721284801773</c:v>
                </c:pt>
                <c:pt idx="58">
                  <c:v>0.33432915443625127</c:v>
                </c:pt>
                <c:pt idx="59">
                  <c:v>0.33413613324879532</c:v>
                </c:pt>
                <c:pt idx="60">
                  <c:v>0.33583354446726782</c:v>
                </c:pt>
                <c:pt idx="61">
                  <c:v>0.33486074567630414</c:v>
                </c:pt>
                <c:pt idx="62">
                  <c:v>0.34212281147923462</c:v>
                </c:pt>
                <c:pt idx="63">
                  <c:v>0.34633109852763044</c:v>
                </c:pt>
                <c:pt idx="64">
                  <c:v>0.34543460724054792</c:v>
                </c:pt>
                <c:pt idx="65">
                  <c:v>0.35332165870772281</c:v>
                </c:pt>
                <c:pt idx="66">
                  <c:v>0.36381882126222193</c:v>
                </c:pt>
                <c:pt idx="67">
                  <c:v>0.36735537173275618</c:v>
                </c:pt>
                <c:pt idx="68">
                  <c:v>0.37560861009448587</c:v>
                </c:pt>
                <c:pt idx="69">
                  <c:v>0.40628910352747111</c:v>
                </c:pt>
                <c:pt idx="70">
                  <c:v>0.38245778280667064</c:v>
                </c:pt>
                <c:pt idx="71">
                  <c:v>0.40628739351633925</c:v>
                </c:pt>
                <c:pt idx="72">
                  <c:v>0.40084419699447155</c:v>
                </c:pt>
                <c:pt idx="73">
                  <c:v>0.39975652816242735</c:v>
                </c:pt>
                <c:pt idx="74">
                  <c:v>0.39545500390896815</c:v>
                </c:pt>
                <c:pt idx="75">
                  <c:v>0.40822634961702242</c:v>
                </c:pt>
                <c:pt idx="76">
                  <c:v>0.406848893093881</c:v>
                </c:pt>
                <c:pt idx="77">
                  <c:v>0.40781969686955566</c:v>
                </c:pt>
                <c:pt idx="78">
                  <c:v>0.42114000000000001</c:v>
                </c:pt>
                <c:pt idx="79">
                  <c:v>0.43484000000000245</c:v>
                </c:pt>
                <c:pt idx="80">
                  <c:v>0.44644000000000184</c:v>
                </c:pt>
                <c:pt idx="81">
                  <c:v>0.45391000000000031</c:v>
                </c:pt>
                <c:pt idx="82">
                  <c:v>0.46469000000000005</c:v>
                </c:pt>
                <c:pt idx="83">
                  <c:v>0.47607000000000038</c:v>
                </c:pt>
                <c:pt idx="84">
                  <c:v>0.44823000000000007</c:v>
                </c:pt>
                <c:pt idx="85">
                  <c:v>0.43820000000000031</c:v>
                </c:pt>
                <c:pt idx="86">
                  <c:v>0.44527000000000172</c:v>
                </c:pt>
                <c:pt idx="87">
                  <c:v>0.46399000000000001</c:v>
                </c:pt>
                <c:pt idx="88">
                  <c:v>0.48334000000000032</c:v>
                </c:pt>
                <c:pt idx="89">
                  <c:v>0.49320000000000008</c:v>
                </c:pt>
                <c:pt idx="90">
                  <c:v>0.49740000000000251</c:v>
                </c:pt>
              </c:numCache>
            </c:numRef>
          </c:val>
          <c:smooth val="0"/>
        </c:ser>
        <c:dLbls>
          <c:showLegendKey val="0"/>
          <c:showVal val="0"/>
          <c:showCatName val="0"/>
          <c:showSerName val="0"/>
          <c:showPercent val="0"/>
          <c:showBubbleSize val="0"/>
        </c:dLbls>
        <c:marker val="1"/>
        <c:smooth val="0"/>
        <c:axId val="118794752"/>
        <c:axId val="118637696"/>
      </c:lineChart>
      <c:catAx>
        <c:axId val="118794752"/>
        <c:scaling>
          <c:orientation val="minMax"/>
        </c:scaling>
        <c:delete val="0"/>
        <c:axPos val="b"/>
        <c:majorGridlines>
          <c:spPr>
            <a:ln w="12700">
              <a:solidFill>
                <a:srgbClr val="000000"/>
              </a:solidFill>
              <a:prstDash val="sysDash"/>
            </a:ln>
          </c:spPr>
        </c:majorGridlines>
        <c:numFmt formatCode="General" sourceLinked="0"/>
        <c:majorTickMark val="out"/>
        <c:minorTickMark val="none"/>
        <c:tickLblPos val="nextTo"/>
        <c:spPr>
          <a:ln w="3175">
            <a:solidFill>
              <a:srgbClr val="000000"/>
            </a:solidFill>
            <a:prstDash val="solid"/>
          </a:ln>
        </c:spPr>
        <c:txPr>
          <a:bodyPr rot="-5400000" vert="horz"/>
          <a:lstStyle/>
          <a:p>
            <a:pPr>
              <a:defRPr sz="1400" b="1" i="0" u="none" strike="noStrike" baseline="0">
                <a:solidFill>
                  <a:srgbClr val="000000"/>
                </a:solidFill>
                <a:latin typeface="Arial"/>
                <a:ea typeface="Arial"/>
                <a:cs typeface="Arial"/>
              </a:defRPr>
            </a:pPr>
            <a:endParaRPr lang="hu-HU"/>
          </a:p>
        </c:txPr>
        <c:crossAx val="118637696"/>
        <c:crossesAt val="0"/>
        <c:auto val="1"/>
        <c:lblAlgn val="ctr"/>
        <c:lblOffset val="100"/>
        <c:tickLblSkip val="5"/>
        <c:tickMarkSkip val="5"/>
        <c:noMultiLvlLbl val="0"/>
      </c:catAx>
      <c:valAx>
        <c:axId val="118637696"/>
        <c:scaling>
          <c:orientation val="minMax"/>
          <c:max val="0.5"/>
          <c:min val="0.25"/>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dirty="0"/>
                  <a:t>Top 10% Income Share</a:t>
                </a:r>
              </a:p>
            </c:rich>
          </c:tx>
          <c:layout>
            <c:manualLayout>
              <c:xMode val="edge"/>
              <c:yMode val="edge"/>
              <c:x val="7.4643249176728904E-2"/>
              <c:y val="0.2953451043338710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hu-HU"/>
          </a:p>
        </c:txPr>
        <c:crossAx val="118794752"/>
        <c:crosses val="autoZero"/>
        <c:crossBetween val="midCat"/>
        <c:majorUnit val="5.0000000000000114E-2"/>
        <c:minorUnit val="5.0000000000000114E-2"/>
      </c:valAx>
      <c:spPr>
        <a:solidFill>
          <a:srgbClr val="FFFFFF"/>
        </a:solidFill>
        <a:ln w="3175">
          <a:solidFill>
            <a:srgbClr val="000000"/>
          </a:solidFill>
          <a:prstDash val="solid"/>
        </a:ln>
      </c:spPr>
    </c:plotArea>
    <c:legend>
      <c:legendPos val="r"/>
      <c:layout>
        <c:manualLayout>
          <c:xMode val="edge"/>
          <c:yMode val="edge"/>
          <c:x val="0.19319429198682958"/>
          <c:y val="0.67255216693418962"/>
          <c:w val="0.3018660812294251"/>
          <c:h val="0.12359550561797752"/>
        </c:manualLayout>
      </c:layout>
      <c:overlay val="0"/>
      <c:spPr>
        <a:solidFill>
          <a:srgbClr val="FFFFFF"/>
        </a:solidFill>
        <a:ln w="3175">
          <a:solidFill>
            <a:srgbClr val="000000"/>
          </a:solidFill>
          <a:prstDash val="solid"/>
        </a:ln>
      </c:spPr>
      <c:txPr>
        <a:bodyPr/>
        <a:lstStyle/>
        <a:p>
          <a:pPr>
            <a:defRPr sz="1470" b="0" i="0" u="none" strike="noStrike" baseline="0">
              <a:solidFill>
                <a:srgbClr val="000000"/>
              </a:solidFill>
              <a:latin typeface="Arial"/>
              <a:ea typeface="Arial"/>
              <a:cs typeface="Arial"/>
            </a:defRPr>
          </a:pPr>
          <a:endParaRPr lang="hu-HU"/>
        </a:p>
      </c:txPr>
    </c:legend>
    <c:plotVisOnly val="1"/>
    <c:dispBlanksAs val="span"/>
    <c:showDLblsOverMax val="0"/>
  </c:chart>
  <c:spPr>
    <a:solidFill>
      <a:srgbClr val="FFFFFF"/>
    </a:solidFill>
    <a:ln w="9525">
      <a:noFill/>
    </a:ln>
  </c:spPr>
  <c:txPr>
    <a:bodyPr/>
    <a:lstStyle/>
    <a:p>
      <a:pPr>
        <a:defRPr sz="950" b="0" i="0" u="none" strike="noStrike" baseline="0">
          <a:solidFill>
            <a:srgbClr val="000000"/>
          </a:solidFill>
          <a:latin typeface="Arial"/>
          <a:ea typeface="Arial"/>
          <a:cs typeface="Arial"/>
        </a:defRPr>
      </a:pPr>
      <a:endParaRPr lang="hu-HU"/>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476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47675"/>
          </a:xfrm>
          <a:prstGeom prst="rect">
            <a:avLst/>
          </a:prstGeom>
        </p:spPr>
        <p:txBody>
          <a:bodyPr vert="horz" lIns="91440" tIns="45720" rIns="91440" bIns="45720" rtlCol="0"/>
          <a:lstStyle>
            <a:lvl1pPr algn="r">
              <a:defRPr sz="1200"/>
            </a:lvl1pPr>
          </a:lstStyle>
          <a:p>
            <a:fld id="{6EE7FF58-7E0D-4BC2-93F2-08286564EF24}" type="datetimeFigureOut">
              <a:rPr lang="en-US" smtClean="0"/>
              <a:t>11/13/2012</a:t>
            </a:fld>
            <a:endParaRPr lang="en-US"/>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252913"/>
            <a:ext cx="5661025" cy="4030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825"/>
            <a:ext cx="3067050" cy="4476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505825"/>
            <a:ext cx="3067050" cy="447675"/>
          </a:xfrm>
          <a:prstGeom prst="rect">
            <a:avLst/>
          </a:prstGeom>
        </p:spPr>
        <p:txBody>
          <a:bodyPr vert="horz" lIns="91440" tIns="45720" rIns="91440" bIns="45720" rtlCol="0" anchor="b"/>
          <a:lstStyle>
            <a:lvl1pPr algn="r">
              <a:defRPr sz="1200"/>
            </a:lvl1pPr>
          </a:lstStyle>
          <a:p>
            <a:fld id="{30A59501-5B92-4549-B7D3-9655A8622C01}" type="slidenum">
              <a:rPr lang="en-US" smtClean="0"/>
              <a:t>‹#›</a:t>
            </a:fld>
            <a:endParaRPr lang="en-US"/>
          </a:p>
        </p:txBody>
      </p:sp>
    </p:spTree>
    <p:extLst>
      <p:ext uri="{BB962C8B-B14F-4D97-AF65-F5344CB8AC3E}">
        <p14:creationId xmlns:p14="http://schemas.microsoft.com/office/powerpoint/2010/main" val="364728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9896E5-1742-43B4-B1A3-D354D3F1368E}"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02E2B7-5D4C-4B0C-A883-F4AEB1243715}" type="slidenum">
              <a:rPr lang="en-US" smtClean="0"/>
              <a:pPr>
                <a:defRPr/>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C49352-2A4E-4544-9114-897A0272516E}" type="slidenum">
              <a:rPr lang="en-US" smtClean="0"/>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2D4C15-14C0-4409-97E5-599C6A76D8E6}"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A75782-F800-415C-B2B0-AEAC60B381D7}" type="datetime1">
              <a:rPr lang="en-US" smtClean="0"/>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E3F04C-7B42-438D-810E-5031541BE4F1}" type="slidenum">
              <a:rPr lang="en-US" smtClean="0"/>
              <a:t>‹#›</a:t>
            </a:fld>
            <a:endParaRPr lang="en-US" dirty="0"/>
          </a:p>
        </p:txBody>
      </p:sp>
    </p:spTree>
    <p:extLst>
      <p:ext uri="{BB962C8B-B14F-4D97-AF65-F5344CB8AC3E}">
        <p14:creationId xmlns:p14="http://schemas.microsoft.com/office/powerpoint/2010/main" val="83888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32468-D7C7-4D72-B55D-4FB99F13C6C8}" type="datetime1">
              <a:rPr lang="en-US" smtClean="0"/>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E3F04C-7B42-438D-810E-5031541BE4F1}" type="slidenum">
              <a:rPr lang="en-US" smtClean="0"/>
              <a:t>‹#›</a:t>
            </a:fld>
            <a:endParaRPr lang="en-US" dirty="0"/>
          </a:p>
        </p:txBody>
      </p:sp>
    </p:spTree>
    <p:extLst>
      <p:ext uri="{BB962C8B-B14F-4D97-AF65-F5344CB8AC3E}">
        <p14:creationId xmlns:p14="http://schemas.microsoft.com/office/powerpoint/2010/main" val="252644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14B1F-01E8-4C91-9879-ABD3DAC5C30B}" type="datetime1">
              <a:rPr lang="en-US" smtClean="0"/>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E3F04C-7B42-438D-810E-5031541BE4F1}" type="slidenum">
              <a:rPr lang="en-US" smtClean="0"/>
              <a:t>‹#›</a:t>
            </a:fld>
            <a:endParaRPr lang="en-US" dirty="0"/>
          </a:p>
        </p:txBody>
      </p:sp>
    </p:spTree>
    <p:extLst>
      <p:ext uri="{BB962C8B-B14F-4D97-AF65-F5344CB8AC3E}">
        <p14:creationId xmlns:p14="http://schemas.microsoft.com/office/powerpoint/2010/main" val="7201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9E92E-DDCE-4570-9C86-96E330FE07A8}" type="datetime1">
              <a:rPr lang="en-US" smtClean="0"/>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E3F04C-7B42-438D-810E-5031541BE4F1}" type="slidenum">
              <a:rPr lang="en-US" smtClean="0"/>
              <a:t>‹#›</a:t>
            </a:fld>
            <a:endParaRPr lang="en-US" dirty="0"/>
          </a:p>
        </p:txBody>
      </p:sp>
    </p:spTree>
    <p:extLst>
      <p:ext uri="{BB962C8B-B14F-4D97-AF65-F5344CB8AC3E}">
        <p14:creationId xmlns:p14="http://schemas.microsoft.com/office/powerpoint/2010/main" val="64078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C2CCB-0ED8-42A5-9E88-0BE0BFEF1A41}" type="datetime1">
              <a:rPr lang="en-US" smtClean="0"/>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E3F04C-7B42-438D-810E-5031541BE4F1}" type="slidenum">
              <a:rPr lang="en-US" smtClean="0"/>
              <a:t>‹#›</a:t>
            </a:fld>
            <a:endParaRPr lang="en-US" dirty="0"/>
          </a:p>
        </p:txBody>
      </p:sp>
    </p:spTree>
    <p:extLst>
      <p:ext uri="{BB962C8B-B14F-4D97-AF65-F5344CB8AC3E}">
        <p14:creationId xmlns:p14="http://schemas.microsoft.com/office/powerpoint/2010/main" val="397504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4341B3-6870-479D-98D1-348AF8411283}" type="datetime1">
              <a:rPr lang="en-US" smtClean="0"/>
              <a:t>11/13/2012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E3F04C-7B42-438D-810E-5031541BE4F1}" type="slidenum">
              <a:rPr lang="en-US" smtClean="0"/>
              <a:t>‹#›</a:t>
            </a:fld>
            <a:endParaRPr lang="en-US" dirty="0"/>
          </a:p>
        </p:txBody>
      </p:sp>
    </p:spTree>
    <p:extLst>
      <p:ext uri="{BB962C8B-B14F-4D97-AF65-F5344CB8AC3E}">
        <p14:creationId xmlns:p14="http://schemas.microsoft.com/office/powerpoint/2010/main" val="76294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91D12-CDF7-4579-9115-B5D4BC1C199A}" type="datetime1">
              <a:rPr lang="en-US" smtClean="0"/>
              <a:t>11/13/2012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E3F04C-7B42-438D-810E-5031541BE4F1}" type="slidenum">
              <a:rPr lang="en-US" smtClean="0"/>
              <a:t>‹#›</a:t>
            </a:fld>
            <a:endParaRPr lang="en-US" dirty="0"/>
          </a:p>
        </p:txBody>
      </p:sp>
    </p:spTree>
    <p:extLst>
      <p:ext uri="{BB962C8B-B14F-4D97-AF65-F5344CB8AC3E}">
        <p14:creationId xmlns:p14="http://schemas.microsoft.com/office/powerpoint/2010/main" val="342250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9A2C40-8376-4AA8-8919-966F8E8C60C9}" type="datetime1">
              <a:rPr lang="en-US" smtClean="0"/>
              <a:t>11/13/2012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E3F04C-7B42-438D-810E-5031541BE4F1}" type="slidenum">
              <a:rPr lang="en-US" smtClean="0"/>
              <a:t>‹#›</a:t>
            </a:fld>
            <a:endParaRPr lang="en-US" dirty="0"/>
          </a:p>
        </p:txBody>
      </p:sp>
    </p:spTree>
    <p:extLst>
      <p:ext uri="{BB962C8B-B14F-4D97-AF65-F5344CB8AC3E}">
        <p14:creationId xmlns:p14="http://schemas.microsoft.com/office/powerpoint/2010/main" val="257703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7E2A6-ACA4-46CA-8357-D7A484D51EA2}" type="datetime1">
              <a:rPr lang="en-US" smtClean="0"/>
              <a:t>11/13/2012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a:t>
            </a:fld>
            <a:endParaRPr lang="en-US" dirty="0"/>
          </a:p>
        </p:txBody>
      </p:sp>
    </p:spTree>
    <p:extLst>
      <p:ext uri="{BB962C8B-B14F-4D97-AF65-F5344CB8AC3E}">
        <p14:creationId xmlns:p14="http://schemas.microsoft.com/office/powerpoint/2010/main" val="14442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E643F9-F2DF-488F-9B7F-5479B91357FA}" type="datetime1">
              <a:rPr lang="en-US" smtClean="0"/>
              <a:t>11/13/2012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E3F04C-7B42-438D-810E-5031541BE4F1}" type="slidenum">
              <a:rPr lang="en-US" smtClean="0"/>
              <a:t>‹#›</a:t>
            </a:fld>
            <a:endParaRPr lang="en-US" dirty="0"/>
          </a:p>
        </p:txBody>
      </p:sp>
    </p:spTree>
    <p:extLst>
      <p:ext uri="{BB962C8B-B14F-4D97-AF65-F5344CB8AC3E}">
        <p14:creationId xmlns:p14="http://schemas.microsoft.com/office/powerpoint/2010/main" val="37990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6EB09-02C7-4986-BF8F-420607DD1E96}" type="datetime1">
              <a:rPr lang="en-US" smtClean="0"/>
              <a:t>11/13/2012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E3F04C-7B42-438D-810E-5031541BE4F1}" type="slidenum">
              <a:rPr lang="en-US" smtClean="0"/>
              <a:t>‹#›</a:t>
            </a:fld>
            <a:endParaRPr lang="en-US" dirty="0"/>
          </a:p>
        </p:txBody>
      </p:sp>
    </p:spTree>
    <p:extLst>
      <p:ext uri="{BB962C8B-B14F-4D97-AF65-F5344CB8AC3E}">
        <p14:creationId xmlns:p14="http://schemas.microsoft.com/office/powerpoint/2010/main" val="306044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FE54A-E783-4D32-BD45-C2054AC88DCA}" type="datetime1">
              <a:rPr lang="en-US" smtClean="0"/>
              <a:t>11/13/2012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3F04C-7B42-438D-810E-5031541BE4F1}" type="slidenum">
              <a:rPr lang="en-US" smtClean="0"/>
              <a:t>‹#›</a:t>
            </a:fld>
            <a:endParaRPr lang="en-US" dirty="0"/>
          </a:p>
        </p:txBody>
      </p:sp>
    </p:spTree>
    <p:extLst>
      <p:ext uri="{BB962C8B-B14F-4D97-AF65-F5344CB8AC3E}">
        <p14:creationId xmlns:p14="http://schemas.microsoft.com/office/powerpoint/2010/main" val="311055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emlab.berkeley.edu/users/saez/"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afferentinput.blogspot.com/2007/12/if-america-had-100-and-100-people.html" TargetMode="External"/><Relationship Id="rId4" Type="http://schemas.openxmlformats.org/officeDocument/2006/relationships/hyperlink" Target="http://www.businessinsider.com/15-charts-about-wealth-and-inequality-in-america-2010-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Illusion of Democracy?</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Thomas R. Lawson, Ph.D., Hon. D.Sc.</a:t>
            </a:r>
          </a:p>
          <a:p>
            <a:r>
              <a:rPr lang="en-US" dirty="0" smtClean="0"/>
              <a:t>Professor and Director of International Programs</a:t>
            </a:r>
          </a:p>
          <a:p>
            <a:r>
              <a:rPr lang="en-US" dirty="0" smtClean="0"/>
              <a:t>University of Louisville</a:t>
            </a:r>
          </a:p>
          <a:p>
            <a:r>
              <a:rPr lang="en-US" dirty="0" smtClean="0"/>
              <a:t>Louisville, Kentucky USA</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1</a:t>
            </a:fld>
            <a:endParaRPr lang="en-US" dirty="0"/>
          </a:p>
        </p:txBody>
      </p:sp>
    </p:spTree>
    <p:extLst>
      <p:ext uri="{BB962C8B-B14F-4D97-AF65-F5344CB8AC3E}">
        <p14:creationId xmlns:p14="http://schemas.microsoft.com/office/powerpoint/2010/main" val="270259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Democratic inconsistencies</a:t>
            </a:r>
            <a:endParaRPr lang="en-US" dirty="0"/>
          </a:p>
        </p:txBody>
      </p:sp>
      <p:sp>
        <p:nvSpPr>
          <p:cNvPr id="3" name="Content Placeholder 2"/>
          <p:cNvSpPr>
            <a:spLocks noGrp="1"/>
          </p:cNvSpPr>
          <p:nvPr>
            <p:ph idx="1"/>
          </p:nvPr>
        </p:nvSpPr>
        <p:spPr/>
        <p:txBody>
          <a:bodyPr>
            <a:normAutofit/>
          </a:bodyPr>
          <a:lstStyle/>
          <a:p>
            <a:r>
              <a:rPr lang="en-US" dirty="0" smtClean="0"/>
              <a:t>Defining characteristics of the other group does not need to be consistent except to provide ways to disparage and obtain power</a:t>
            </a:r>
          </a:p>
          <a:p>
            <a:r>
              <a:rPr lang="en-US" dirty="0" smtClean="0"/>
              <a:t>Example:</a:t>
            </a:r>
          </a:p>
          <a:p>
            <a:r>
              <a:rPr lang="en-US" dirty="0" smtClean="0"/>
              <a:t>More government restrictions will hurt employment </a:t>
            </a:r>
          </a:p>
          <a:p>
            <a:r>
              <a:rPr lang="en-US" dirty="0" smtClean="0"/>
              <a:t>More government restrictions will result in more government employees</a:t>
            </a:r>
          </a:p>
        </p:txBody>
      </p:sp>
      <p:sp>
        <p:nvSpPr>
          <p:cNvPr id="4" name="Slide Number Placeholder 3"/>
          <p:cNvSpPr>
            <a:spLocks noGrp="1"/>
          </p:cNvSpPr>
          <p:nvPr>
            <p:ph type="sldNum" sz="quarter" idx="12"/>
          </p:nvPr>
        </p:nvSpPr>
        <p:spPr/>
        <p:txBody>
          <a:bodyPr/>
          <a:lstStyle/>
          <a:p>
            <a:fld id="{92E3F04C-7B42-438D-810E-5031541BE4F1}" type="slidenum">
              <a:rPr lang="en-US" smtClean="0"/>
              <a:t>10</a:t>
            </a:fld>
            <a:endParaRPr lang="en-US" dirty="0"/>
          </a:p>
        </p:txBody>
      </p:sp>
    </p:spTree>
    <p:extLst>
      <p:ext uri="{BB962C8B-B14F-4D97-AF65-F5344CB8AC3E}">
        <p14:creationId xmlns:p14="http://schemas.microsoft.com/office/powerpoint/2010/main" val="380812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are the “others”?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Both without and within as noted earlier with political parties</a:t>
            </a:r>
          </a:p>
          <a:p>
            <a:r>
              <a:rPr lang="en-US" dirty="0" smtClean="0"/>
              <a:t>Lack of “good society” without = barbarism</a:t>
            </a:r>
          </a:p>
          <a:p>
            <a:r>
              <a:rPr lang="en-US" dirty="0" smtClean="0"/>
              <a:t> Lack of “good society within = decadence</a:t>
            </a:r>
          </a:p>
          <a:p>
            <a:r>
              <a:rPr lang="en-US" dirty="0" smtClean="0"/>
              <a:t>The increase of fear of the outer other after 9/11 – terrorist… creates greater fear of the inner other - illegal immigrants</a:t>
            </a:r>
          </a:p>
          <a:p>
            <a:r>
              <a:rPr lang="en-US" dirty="0" smtClean="0"/>
              <a:t>One can see the foundation of alienation, prejudice and violence to others as it is occurring in America today</a:t>
            </a:r>
          </a:p>
          <a:p>
            <a:pPr marL="0" indent="0">
              <a:buNone/>
            </a:pP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11</a:t>
            </a:fld>
            <a:endParaRPr lang="en-US" dirty="0"/>
          </a:p>
        </p:txBody>
      </p:sp>
    </p:spTree>
    <p:extLst>
      <p:ext uri="{BB962C8B-B14F-4D97-AF65-F5344CB8AC3E}">
        <p14:creationId xmlns:p14="http://schemas.microsoft.com/office/powerpoint/2010/main" val="2787271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t>
            </a:r>
            <a:endParaRPr lang="en-US" dirty="0"/>
          </a:p>
        </p:txBody>
      </p:sp>
      <p:sp>
        <p:nvSpPr>
          <p:cNvPr id="3" name="Content Placeholder 2"/>
          <p:cNvSpPr>
            <a:spLocks noGrp="1"/>
          </p:cNvSpPr>
          <p:nvPr>
            <p:ph idx="1"/>
          </p:nvPr>
        </p:nvSpPr>
        <p:spPr/>
        <p:txBody>
          <a:bodyPr>
            <a:normAutofit fontScale="92500"/>
          </a:bodyPr>
          <a:lstStyle/>
          <a:p>
            <a:r>
              <a:rPr lang="en-US" dirty="0" smtClean="0"/>
              <a:t>Today in the US it seems that money and tangible goods rather than wisdom mark successful people</a:t>
            </a:r>
          </a:p>
          <a:p>
            <a:r>
              <a:rPr lang="en-US" dirty="0" smtClean="0"/>
              <a:t>If you do not have “sufficient” money or goods then you are a “failure”.</a:t>
            </a:r>
          </a:p>
          <a:p>
            <a:r>
              <a:rPr lang="en-US" dirty="0" smtClean="0"/>
              <a:t>“Failures” can be easily recruited into one political group by focusing the blame of the individual’s economic condition on the political actions of the opposing political group.</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12</a:t>
            </a:fld>
            <a:endParaRPr lang="en-US" dirty="0"/>
          </a:p>
        </p:txBody>
      </p:sp>
    </p:spTree>
    <p:extLst>
      <p:ext uri="{BB962C8B-B14F-4D97-AF65-F5344CB8AC3E}">
        <p14:creationId xmlns:p14="http://schemas.microsoft.com/office/powerpoint/2010/main" val="889837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233362" y="461962"/>
          <a:ext cx="8677275" cy="5934075"/>
        </p:xfrm>
        <a:graphic>
          <a:graphicData uri="http://schemas.openxmlformats.org/drawingml/2006/chart">
            <c:chart xmlns:c="http://schemas.openxmlformats.org/drawingml/2006/chart" xmlns:r="http://schemas.openxmlformats.org/officeDocument/2006/relationships" r:id="rId3"/>
          </a:graphicData>
        </a:graphic>
      </p:graphicFrame>
      <p:sp>
        <p:nvSpPr>
          <p:cNvPr id="5123" name="TextBox 2"/>
          <p:cNvSpPr txBox="1">
            <a:spLocks noChangeArrowheads="1"/>
          </p:cNvSpPr>
          <p:nvPr/>
        </p:nvSpPr>
        <p:spPr bwMode="auto">
          <a:xfrm>
            <a:off x="703930" y="6324600"/>
            <a:ext cx="3440364" cy="246221"/>
          </a:xfrm>
          <a:prstGeom prst="rect">
            <a:avLst/>
          </a:prstGeom>
          <a:noFill/>
          <a:ln w="9525">
            <a:noFill/>
            <a:miter lim="800000"/>
            <a:headEnd/>
            <a:tailEnd/>
          </a:ln>
        </p:spPr>
        <p:txBody>
          <a:bodyPr wrap="none">
            <a:spAutoFit/>
          </a:bodyPr>
          <a:lstStyle/>
          <a:p>
            <a:r>
              <a:rPr lang="en-US" sz="1000" dirty="0">
                <a:solidFill>
                  <a:schemeClr val="bg1"/>
                </a:solidFill>
              </a:rPr>
              <a:t>Source:  Emannuel Saez, </a:t>
            </a:r>
            <a:r>
              <a:rPr lang="en-US" sz="1000" dirty="0">
                <a:solidFill>
                  <a:schemeClr val="bg1"/>
                </a:solidFill>
                <a:hlinkClick r:id="rId4"/>
              </a:rPr>
              <a:t>http://emlab.berkeley.edu/users/saez/</a:t>
            </a:r>
            <a:r>
              <a:rPr lang="en-US" sz="1000" dirty="0">
                <a:solidFill>
                  <a:schemeClr val="bg1"/>
                </a:solidFill>
              </a:rPr>
              <a:t> </a:t>
            </a:r>
          </a:p>
        </p:txBody>
      </p:sp>
      <p:sp>
        <p:nvSpPr>
          <p:cNvPr id="4" name="Oval 3"/>
          <p:cNvSpPr/>
          <p:nvPr/>
        </p:nvSpPr>
        <p:spPr>
          <a:xfrm>
            <a:off x="7772400" y="1143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286000" y="11430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bwMode="auto">
          <a:xfrm>
            <a:off x="838200" y="2209800"/>
            <a:ext cx="304800" cy="205740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Slide Number Placeholder 2"/>
          <p:cNvSpPr>
            <a:spLocks noGrp="1"/>
          </p:cNvSpPr>
          <p:nvPr>
            <p:ph type="sldNum" sz="quarter" idx="12"/>
          </p:nvPr>
        </p:nvSpPr>
        <p:spPr/>
        <p:txBody>
          <a:bodyPr/>
          <a:lstStyle/>
          <a:p>
            <a:fld id="{92E3F04C-7B42-438D-810E-5031541BE4F1}" type="slidenum">
              <a:rPr lang="en-US" smtClean="0"/>
              <a:t>13</a:t>
            </a:fld>
            <a:endParaRPr lang="en-US" dirty="0"/>
          </a:p>
        </p:txBody>
      </p:sp>
    </p:spTree>
    <p:extLst>
      <p:ext uri="{BB962C8B-B14F-4D97-AF65-F5344CB8AC3E}">
        <p14:creationId xmlns:p14="http://schemas.microsoft.com/office/powerpoint/2010/main" val="106287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4495800" y="1295400"/>
            <a:ext cx="4648200" cy="1200150"/>
          </a:xfrm>
          <a:prstGeom prst="rect">
            <a:avLst/>
          </a:prstGeom>
          <a:noFill/>
          <a:ln w="9525">
            <a:noFill/>
            <a:miter lim="800000"/>
            <a:headEnd/>
            <a:tailEnd/>
          </a:ln>
        </p:spPr>
        <p:txBody>
          <a:bodyPr>
            <a:spAutoFit/>
          </a:bodyPr>
          <a:lstStyle/>
          <a:p>
            <a:r>
              <a:rPr lang="en-US" dirty="0">
                <a:solidFill>
                  <a:schemeClr val="bg2"/>
                </a:solidFill>
              </a:rPr>
              <a:t/>
            </a:r>
            <a:br>
              <a:rPr lang="en-US" dirty="0">
                <a:solidFill>
                  <a:schemeClr val="bg2"/>
                </a:solidFill>
              </a:rPr>
            </a:br>
            <a:r>
              <a:rPr lang="en-US" dirty="0"/>
              <a:t/>
            </a:r>
            <a:br>
              <a:rPr lang="en-US" dirty="0"/>
            </a:br>
            <a:endParaRPr lang="en-US" dirty="0"/>
          </a:p>
        </p:txBody>
      </p:sp>
      <p:pic>
        <p:nvPicPr>
          <p:cNvPr id="37891" name="Picture 4"/>
          <p:cNvPicPr>
            <a:picLocks noChangeAspect="1" noChangeArrowheads="1"/>
          </p:cNvPicPr>
          <p:nvPr/>
        </p:nvPicPr>
        <p:blipFill>
          <a:blip r:embed="rId3" cstate="print"/>
          <a:srcRect/>
          <a:stretch>
            <a:fillRect/>
          </a:stretch>
        </p:blipFill>
        <p:spPr bwMode="auto">
          <a:xfrm>
            <a:off x="0" y="0"/>
            <a:ext cx="7772400" cy="5810250"/>
          </a:xfrm>
          <a:prstGeom prst="rect">
            <a:avLst/>
          </a:prstGeom>
          <a:noFill/>
          <a:ln w="9525">
            <a:noFill/>
            <a:miter lim="800000"/>
            <a:headEnd/>
            <a:tailEnd/>
          </a:ln>
        </p:spPr>
      </p:pic>
      <p:sp>
        <p:nvSpPr>
          <p:cNvPr id="37892" name="TextBox 4"/>
          <p:cNvSpPr txBox="1">
            <a:spLocks noChangeArrowheads="1"/>
          </p:cNvSpPr>
          <p:nvPr/>
        </p:nvSpPr>
        <p:spPr bwMode="auto">
          <a:xfrm>
            <a:off x="457200" y="5791200"/>
            <a:ext cx="8686800" cy="553998"/>
          </a:xfrm>
          <a:prstGeom prst="rect">
            <a:avLst/>
          </a:prstGeom>
          <a:noFill/>
          <a:ln w="9525">
            <a:noFill/>
            <a:miter lim="800000"/>
            <a:headEnd/>
            <a:tailEnd/>
          </a:ln>
        </p:spPr>
        <p:txBody>
          <a:bodyPr wrap="square">
            <a:spAutoFit/>
          </a:bodyPr>
          <a:lstStyle/>
          <a:p>
            <a:r>
              <a:rPr lang="en-US" sz="1000" dirty="0"/>
              <a:t>Read more:</a:t>
            </a:r>
          </a:p>
          <a:p>
            <a:r>
              <a:rPr lang="en-US" sz="1000" dirty="0"/>
              <a:t> </a:t>
            </a:r>
            <a:r>
              <a:rPr lang="en-US" sz="1000" dirty="0">
                <a:hlinkClick r:id="rId4"/>
              </a:rPr>
              <a:t>http://</a:t>
            </a:r>
            <a:r>
              <a:rPr lang="en-US" sz="1000" dirty="0" smtClean="0">
                <a:hlinkClick r:id="rId4"/>
              </a:rPr>
              <a:t>www.businessinsider.com/15-charts-about-wealth-and-inequality-in-america-2010</a:t>
            </a:r>
            <a:endParaRPr lang="en-US" sz="1000" dirty="0">
              <a:hlinkClick r:id="rId4"/>
            </a:endParaRPr>
          </a:p>
          <a:p>
            <a:r>
              <a:rPr lang="en-US" sz="1000" dirty="0">
                <a:hlinkClick r:id="rId4"/>
              </a:rPr>
              <a:t>-</a:t>
            </a:r>
            <a:r>
              <a:rPr lang="en-US" sz="1000" dirty="0" smtClean="0">
                <a:hlinkClick r:id="rId4"/>
              </a:rPr>
              <a:t>4#if-you-arent-in-the-top-1-then-youre-getting-a-bum-deal-15#ixzz0mv6vR7BE</a:t>
            </a:r>
            <a:r>
              <a:rPr lang="en-US" sz="1000" dirty="0" smtClean="0"/>
              <a:t> </a:t>
            </a:r>
            <a:endParaRPr lang="en-US" sz="1000" dirty="0"/>
          </a:p>
        </p:txBody>
      </p:sp>
      <p:sp>
        <p:nvSpPr>
          <p:cNvPr id="37893" name="TextBox 5"/>
          <p:cNvSpPr txBox="1">
            <a:spLocks noChangeArrowheads="1"/>
          </p:cNvSpPr>
          <p:nvPr/>
        </p:nvSpPr>
        <p:spPr bwMode="auto">
          <a:xfrm>
            <a:off x="5562600" y="1219200"/>
            <a:ext cx="2286000" cy="1970088"/>
          </a:xfrm>
          <a:prstGeom prst="rect">
            <a:avLst/>
          </a:prstGeom>
          <a:noFill/>
          <a:ln w="9525">
            <a:noFill/>
            <a:miter lim="800000"/>
            <a:headEnd/>
            <a:tailEnd/>
          </a:ln>
        </p:spPr>
        <p:txBody>
          <a:bodyPr>
            <a:spAutoFit/>
          </a:bodyPr>
          <a:lstStyle/>
          <a:p>
            <a:r>
              <a:rPr lang="en-US" sz="1400" dirty="0">
                <a:solidFill>
                  <a:schemeClr val="bg2"/>
                </a:solidFill>
              </a:rPr>
              <a:t>Normalized to 1979, the top 1% have seen their share of America‘s income more than double. The bottom 90% have seen their portion</a:t>
            </a:r>
          </a:p>
          <a:p>
            <a:r>
              <a:rPr lang="en-US" sz="1400" dirty="0">
                <a:solidFill>
                  <a:schemeClr val="bg2"/>
                </a:solidFill>
              </a:rPr>
              <a:t>shrink. Source: </a:t>
            </a:r>
            <a:r>
              <a:rPr lang="en-US" sz="1400" dirty="0">
                <a:solidFill>
                  <a:schemeClr val="bg2"/>
                </a:solidFill>
                <a:hlinkClick r:id="rId5"/>
              </a:rPr>
              <a:t>Afferent Input</a:t>
            </a:r>
            <a:endParaRPr lang="en-US" sz="1400" dirty="0">
              <a:solidFill>
                <a:schemeClr val="bg2"/>
              </a:solidFill>
            </a:endParaRPr>
          </a:p>
          <a:p>
            <a:endParaRPr lang="en-US" dirty="0"/>
          </a:p>
        </p:txBody>
      </p:sp>
      <p:sp>
        <p:nvSpPr>
          <p:cNvPr id="7" name="Left Arrow 6"/>
          <p:cNvSpPr>
            <a:spLocks noChangeArrowheads="1"/>
          </p:cNvSpPr>
          <p:nvPr/>
        </p:nvSpPr>
        <p:spPr bwMode="auto">
          <a:xfrm>
            <a:off x="5562600" y="304800"/>
            <a:ext cx="977900" cy="484188"/>
          </a:xfrm>
          <a:prstGeom prst="leftArrow">
            <a:avLst>
              <a:gd name="adj1" fmla="val 50000"/>
              <a:gd name="adj2" fmla="val 50024"/>
            </a:avLst>
          </a:prstGeom>
          <a:solidFill>
            <a:srgbClr val="FF0000"/>
          </a:solidFill>
          <a:ln w="9525" algn="ctr">
            <a:solidFill>
              <a:srgbClr val="FF0000"/>
            </a:solidFill>
            <a:round/>
            <a:headEnd/>
            <a:tailEnd/>
          </a:ln>
        </p:spPr>
        <p:txBody>
          <a:bodyPr wrap="none"/>
          <a:lstStyle/>
          <a:p>
            <a:endParaRPr lang="en-US" dirty="0">
              <a:solidFill>
                <a:srgbClr val="FF0000"/>
              </a:solidFill>
            </a:endParaRPr>
          </a:p>
        </p:txBody>
      </p:sp>
      <p:sp>
        <p:nvSpPr>
          <p:cNvPr id="8" name="TextBox 7"/>
          <p:cNvSpPr txBox="1">
            <a:spLocks noChangeArrowheads="1"/>
          </p:cNvSpPr>
          <p:nvPr/>
        </p:nvSpPr>
        <p:spPr bwMode="auto">
          <a:xfrm>
            <a:off x="6629400" y="304800"/>
            <a:ext cx="858248" cy="369332"/>
          </a:xfrm>
          <a:prstGeom prst="rect">
            <a:avLst/>
          </a:prstGeom>
          <a:solidFill>
            <a:schemeClr val="tx1"/>
          </a:solidFill>
          <a:ln w="9525">
            <a:noFill/>
            <a:miter lim="800000"/>
            <a:headEnd/>
            <a:tailEnd/>
          </a:ln>
        </p:spPr>
        <p:txBody>
          <a:bodyPr wrap="none">
            <a:spAutoFit/>
          </a:bodyPr>
          <a:lstStyle/>
          <a:p>
            <a:r>
              <a:rPr lang="en-US" b="1" dirty="0">
                <a:solidFill>
                  <a:srgbClr val="00B050"/>
                </a:solidFill>
              </a:rPr>
              <a:t>Top 1%</a:t>
            </a:r>
          </a:p>
        </p:txBody>
      </p:sp>
      <p:sp>
        <p:nvSpPr>
          <p:cNvPr id="9" name="TextBox 8"/>
          <p:cNvSpPr txBox="1"/>
          <p:nvPr/>
        </p:nvSpPr>
        <p:spPr>
          <a:xfrm>
            <a:off x="6172200" y="4114800"/>
            <a:ext cx="1752600" cy="369332"/>
          </a:xfrm>
          <a:prstGeom prst="rect">
            <a:avLst/>
          </a:prstGeom>
          <a:noFill/>
        </p:spPr>
        <p:txBody>
          <a:bodyPr wrap="square" rtlCol="0">
            <a:spAutoFit/>
          </a:bodyPr>
          <a:lstStyle/>
          <a:p>
            <a:r>
              <a:rPr lang="en-US" b="1" dirty="0" smtClean="0">
                <a:solidFill>
                  <a:srgbClr val="FF0000"/>
                </a:solidFill>
              </a:rPr>
              <a:t>The Rest</a:t>
            </a:r>
            <a:endParaRPr lang="en-US" b="1" dirty="0">
              <a:solidFill>
                <a:srgbClr val="FF0000"/>
              </a:solidFill>
            </a:endParaRPr>
          </a:p>
        </p:txBody>
      </p:sp>
      <p:sp>
        <p:nvSpPr>
          <p:cNvPr id="11" name="Left Arrow 10"/>
          <p:cNvSpPr/>
          <p:nvPr/>
        </p:nvSpPr>
        <p:spPr>
          <a:xfrm>
            <a:off x="5562600" y="4114800"/>
            <a:ext cx="609600"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92E3F04C-7B42-438D-810E-5031541BE4F1}" type="slidenum">
              <a:rPr lang="en-US" smtClean="0"/>
              <a:t>14</a:t>
            </a:fld>
            <a:endParaRPr lang="en-US" dirty="0"/>
          </a:p>
        </p:txBody>
      </p:sp>
    </p:spTree>
    <p:extLst>
      <p:ext uri="{BB962C8B-B14F-4D97-AF65-F5344CB8AC3E}">
        <p14:creationId xmlns:p14="http://schemas.microsoft.com/office/powerpoint/2010/main" val="320254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609600" y="304800"/>
            <a:ext cx="7920328" cy="5946959"/>
          </a:xfrm>
          <a:prstGeom prst="rect">
            <a:avLst/>
          </a:prstGeom>
          <a:noFill/>
          <a:ln w="9525">
            <a:noFill/>
            <a:miter lim="800000"/>
            <a:headEnd/>
            <a:tailEnd/>
          </a:ln>
        </p:spPr>
      </p:pic>
      <p:sp>
        <p:nvSpPr>
          <p:cNvPr id="3" name="TextBox 2"/>
          <p:cNvSpPr txBox="1"/>
          <p:nvPr/>
        </p:nvSpPr>
        <p:spPr>
          <a:xfrm>
            <a:off x="609600" y="6324600"/>
            <a:ext cx="7984878" cy="230832"/>
          </a:xfrm>
          <a:prstGeom prst="rect">
            <a:avLst/>
          </a:prstGeom>
          <a:noFill/>
        </p:spPr>
        <p:txBody>
          <a:bodyPr wrap="none" rtlCol="0">
            <a:spAutoFit/>
          </a:bodyPr>
          <a:lstStyle/>
          <a:p>
            <a:r>
              <a:rPr lang="en-US" sz="900" dirty="0" smtClean="0"/>
              <a:t>Source:  http://www.businessinsider.com/15-charts-about-wealth-and-inequality-in-america-2010-4#the-income-gap-is-not-growing-in-other-countries-like-france-13</a:t>
            </a:r>
            <a:endParaRPr lang="en-US" sz="900" dirty="0"/>
          </a:p>
        </p:txBody>
      </p:sp>
      <p:cxnSp>
        <p:nvCxnSpPr>
          <p:cNvPr id="5" name="Straight Arrow Connector 4"/>
          <p:cNvCxnSpPr/>
          <p:nvPr/>
        </p:nvCxnSpPr>
        <p:spPr>
          <a:xfrm>
            <a:off x="8077200" y="2286000"/>
            <a:ext cx="0" cy="1295400"/>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2E3F04C-7B42-438D-810E-5031541BE4F1}" type="slidenum">
              <a:rPr lang="en-US" smtClean="0"/>
              <a:t>15</a:t>
            </a:fld>
            <a:endParaRPr lang="en-US" dirty="0"/>
          </a:p>
        </p:txBody>
      </p:sp>
    </p:spTree>
    <p:extLst>
      <p:ext uri="{BB962C8B-B14F-4D97-AF65-F5344CB8AC3E}">
        <p14:creationId xmlns:p14="http://schemas.microsoft.com/office/powerpoint/2010/main" val="31710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Results of the Change to a Consumer Society</a:t>
            </a:r>
            <a:endParaRPr lang="en-US" dirty="0"/>
          </a:p>
        </p:txBody>
      </p:sp>
      <p:sp>
        <p:nvSpPr>
          <p:cNvPr id="4" name="Content Placeholder 3"/>
          <p:cNvSpPr>
            <a:spLocks noGrp="1"/>
          </p:cNvSpPr>
          <p:nvPr>
            <p:ph idx="1"/>
          </p:nvPr>
        </p:nvSpPr>
        <p:spPr/>
        <p:txBody>
          <a:bodyPr/>
          <a:lstStyle/>
          <a:p>
            <a:r>
              <a:rPr lang="en-US" dirty="0" smtClean="0"/>
              <a:t>By the 1970’s the US had become a Consumer Society with people wanting more service and goods.</a:t>
            </a:r>
          </a:p>
          <a:p>
            <a:r>
              <a:rPr lang="en-US" dirty="0" smtClean="0"/>
              <a:t>Now for most of the society they did not have to fight to obtain material and consumer goods… rather the began to fight to keep what they had.</a:t>
            </a:r>
          </a:p>
          <a:p>
            <a:r>
              <a:rPr lang="en-US" dirty="0" smtClean="0"/>
              <a:t>A fight to keep rather than a fight to get</a:t>
            </a:r>
            <a:endParaRPr lang="en-US" dirty="0"/>
          </a:p>
        </p:txBody>
      </p:sp>
      <p:sp>
        <p:nvSpPr>
          <p:cNvPr id="2" name="Slide Number Placeholder 1"/>
          <p:cNvSpPr>
            <a:spLocks noGrp="1"/>
          </p:cNvSpPr>
          <p:nvPr>
            <p:ph type="sldNum" sz="quarter" idx="12"/>
          </p:nvPr>
        </p:nvSpPr>
        <p:spPr/>
        <p:txBody>
          <a:bodyPr/>
          <a:lstStyle/>
          <a:p>
            <a:fld id="{92E3F04C-7B42-438D-810E-5031541BE4F1}" type="slidenum">
              <a:rPr lang="en-US" smtClean="0"/>
              <a:t>16</a:t>
            </a:fld>
            <a:endParaRPr lang="en-US" dirty="0"/>
          </a:p>
        </p:txBody>
      </p:sp>
    </p:spTree>
    <p:extLst>
      <p:ext uri="{BB962C8B-B14F-4D97-AF65-F5344CB8AC3E}">
        <p14:creationId xmlns:p14="http://schemas.microsoft.com/office/powerpoint/2010/main" val="1085142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935162"/>
          </a:xfrm>
          <a:noFill/>
          <a:ln>
            <a:noFill/>
          </a:ln>
        </p:spPr>
        <p:txBody>
          <a:bodyPr>
            <a:normAutofit/>
          </a:bodyPr>
          <a:lstStyle/>
          <a:p>
            <a:r>
              <a:rPr lang="en-US" sz="4800" b="1" dirty="0" smtClean="0">
                <a:solidFill>
                  <a:schemeClr val="tx1"/>
                </a:solidFill>
              </a:rPr>
              <a:t>American Household Adaptations to Pressures on </a:t>
            </a:r>
            <a:r>
              <a:rPr lang="en-US" sz="4800" b="1" i="1" dirty="0" smtClean="0">
                <a:solidFill>
                  <a:schemeClr val="tx1"/>
                </a:solidFill>
              </a:rPr>
              <a:t>Standard of Living</a:t>
            </a:r>
            <a:endParaRPr lang="en-US" sz="4800" b="1" i="1" dirty="0">
              <a:solidFill>
                <a:schemeClr val="tx1"/>
              </a:solidFill>
            </a:endParaRPr>
          </a:p>
        </p:txBody>
      </p:sp>
      <p:sp>
        <p:nvSpPr>
          <p:cNvPr id="3" name="Content Placeholder 2"/>
          <p:cNvSpPr>
            <a:spLocks noGrp="1"/>
          </p:cNvSpPr>
          <p:nvPr>
            <p:ph idx="1"/>
          </p:nvPr>
        </p:nvSpPr>
        <p:spPr>
          <a:xfrm>
            <a:off x="457200" y="2133600"/>
            <a:ext cx="8229600" cy="4343400"/>
          </a:xfrm>
        </p:spPr>
        <p:txBody>
          <a:bodyPr/>
          <a:lstStyle/>
          <a:p>
            <a:endParaRPr lang="en-US" dirty="0" smtClean="0"/>
          </a:p>
          <a:p>
            <a:r>
              <a:rPr lang="en-US" sz="4000" b="1" dirty="0" smtClean="0"/>
              <a:t>Add women in the workforce</a:t>
            </a:r>
          </a:p>
          <a:p>
            <a:endParaRPr lang="en-US" dirty="0" smtClean="0"/>
          </a:p>
          <a:p>
            <a:r>
              <a:rPr lang="en-US" sz="4000" b="1" dirty="0" smtClean="0"/>
              <a:t>Decrease the savings rate</a:t>
            </a:r>
          </a:p>
          <a:p>
            <a:endParaRPr lang="en-US" dirty="0" smtClean="0"/>
          </a:p>
          <a:p>
            <a:r>
              <a:rPr lang="en-US" sz="4000" b="1" dirty="0" smtClean="0"/>
              <a:t>Increase household debt</a:t>
            </a:r>
            <a:endParaRPr lang="en-US" sz="4000" b="1" dirty="0"/>
          </a:p>
        </p:txBody>
      </p:sp>
      <p:sp>
        <p:nvSpPr>
          <p:cNvPr id="4" name="Slide Number Placeholder 3"/>
          <p:cNvSpPr>
            <a:spLocks noGrp="1"/>
          </p:cNvSpPr>
          <p:nvPr>
            <p:ph type="sldNum" sz="quarter" idx="12"/>
          </p:nvPr>
        </p:nvSpPr>
        <p:spPr/>
        <p:txBody>
          <a:bodyPr/>
          <a:lstStyle/>
          <a:p>
            <a:fld id="{92E3F04C-7B42-438D-810E-5031541BE4F1}" type="slidenum">
              <a:rPr lang="en-US" smtClean="0"/>
              <a:t>17</a:t>
            </a:fld>
            <a:endParaRPr lang="en-US" dirty="0"/>
          </a:p>
        </p:txBody>
      </p:sp>
    </p:spTree>
    <p:extLst>
      <p:ext uri="{BB962C8B-B14F-4D97-AF65-F5344CB8AC3E}">
        <p14:creationId xmlns:p14="http://schemas.microsoft.com/office/powerpoint/2010/main" val="38800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Democracy in a Fearful Society</a:t>
            </a:r>
            <a:endParaRPr lang="en-US" dirty="0"/>
          </a:p>
        </p:txBody>
      </p:sp>
      <p:sp>
        <p:nvSpPr>
          <p:cNvPr id="3" name="Content Placeholder 2"/>
          <p:cNvSpPr>
            <a:spLocks noGrp="1"/>
          </p:cNvSpPr>
          <p:nvPr>
            <p:ph idx="1"/>
          </p:nvPr>
        </p:nvSpPr>
        <p:spPr/>
        <p:txBody>
          <a:bodyPr/>
          <a:lstStyle/>
          <a:p>
            <a:r>
              <a:rPr lang="en-US" dirty="0" smtClean="0"/>
              <a:t>Democracy ….Valuing the discourse of diversity and dissent creates ongoing change</a:t>
            </a:r>
          </a:p>
          <a:p>
            <a:r>
              <a:rPr lang="en-US" dirty="0" smtClean="0"/>
              <a:t>“</a:t>
            </a:r>
            <a:r>
              <a:rPr lang="en-US" dirty="0" err="1" smtClean="0"/>
              <a:t>Otherocracy</a:t>
            </a:r>
            <a:r>
              <a:rPr lang="en-US" dirty="0" smtClean="0"/>
              <a:t>”….. Silencing the voice of variance promotes the status quo</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18</a:t>
            </a:fld>
            <a:endParaRPr lang="en-US" dirty="0"/>
          </a:p>
        </p:txBody>
      </p:sp>
    </p:spTree>
    <p:extLst>
      <p:ext uri="{BB962C8B-B14F-4D97-AF65-F5344CB8AC3E}">
        <p14:creationId xmlns:p14="http://schemas.microsoft.com/office/powerpoint/2010/main" val="4083558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Thoughts on Sustaining Democracy</a:t>
            </a:r>
            <a:br>
              <a:rPr lang="en-US" dirty="0" smtClean="0"/>
            </a:br>
            <a:r>
              <a:rPr lang="en-US" dirty="0" smtClean="0"/>
              <a:t>in a University Setting</a:t>
            </a:r>
            <a:endParaRPr lang="en-US" dirty="0"/>
          </a:p>
        </p:txBody>
      </p:sp>
      <p:sp>
        <p:nvSpPr>
          <p:cNvPr id="3" name="Content Placeholder 2"/>
          <p:cNvSpPr>
            <a:spLocks noGrp="1"/>
          </p:cNvSpPr>
          <p:nvPr>
            <p:ph idx="1"/>
          </p:nvPr>
        </p:nvSpPr>
        <p:spPr/>
        <p:txBody>
          <a:bodyPr/>
          <a:lstStyle/>
          <a:p>
            <a:r>
              <a:rPr lang="en-US" dirty="0" smtClean="0"/>
              <a:t>Confront  bias at all levels ….</a:t>
            </a:r>
            <a:r>
              <a:rPr lang="en-US" b="1" i="1" dirty="0" smtClean="0"/>
              <a:t>including our own and others that match ours</a:t>
            </a:r>
          </a:p>
          <a:p>
            <a:r>
              <a:rPr lang="en-US" dirty="0" smtClean="0"/>
              <a:t>Continuously challenge our own ideology and have colleagues and students challenge it as well..  because it  can become a model for students and the community</a:t>
            </a:r>
          </a:p>
          <a:p>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19</a:t>
            </a:fld>
            <a:endParaRPr lang="en-US" dirty="0"/>
          </a:p>
        </p:txBody>
      </p:sp>
    </p:spTree>
    <p:extLst>
      <p:ext uri="{BB962C8B-B14F-4D97-AF65-F5344CB8AC3E}">
        <p14:creationId xmlns:p14="http://schemas.microsoft.com/office/powerpoint/2010/main" val="2556921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Democracy is under assault</a:t>
            </a:r>
            <a:endParaRPr lang="en-US" dirty="0"/>
          </a:p>
        </p:txBody>
      </p:sp>
      <p:sp>
        <p:nvSpPr>
          <p:cNvPr id="3" name="Content Placeholder 2"/>
          <p:cNvSpPr>
            <a:spLocks noGrp="1"/>
          </p:cNvSpPr>
          <p:nvPr>
            <p:ph idx="1"/>
          </p:nvPr>
        </p:nvSpPr>
        <p:spPr/>
        <p:txBody>
          <a:bodyPr/>
          <a:lstStyle/>
          <a:p>
            <a:r>
              <a:rPr lang="en-US" dirty="0" smtClean="0"/>
              <a:t>Based upon ignorance</a:t>
            </a:r>
          </a:p>
          <a:p>
            <a:r>
              <a:rPr lang="en-US" dirty="0" smtClean="0"/>
              <a:t>Centered on negativism</a:t>
            </a:r>
          </a:p>
          <a:p>
            <a:r>
              <a:rPr lang="en-US" dirty="0" smtClean="0"/>
              <a:t>Fed by recession</a:t>
            </a:r>
          </a:p>
          <a:p>
            <a:r>
              <a:rPr lang="en-US" dirty="0" smtClean="0"/>
              <a:t>Stoked by self-centeredness</a:t>
            </a:r>
          </a:p>
          <a:p>
            <a:r>
              <a:rPr lang="en-US" dirty="0" smtClean="0"/>
              <a:t>Expressed through fear and anger</a:t>
            </a:r>
          </a:p>
          <a:p>
            <a:r>
              <a:rPr lang="en-US" dirty="0" smtClean="0"/>
              <a:t>Concentrated on winning</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2</a:t>
            </a:fld>
            <a:endParaRPr lang="en-US" dirty="0"/>
          </a:p>
        </p:txBody>
      </p:sp>
    </p:spTree>
    <p:extLst>
      <p:ext uri="{BB962C8B-B14F-4D97-AF65-F5344CB8AC3E}">
        <p14:creationId xmlns:p14="http://schemas.microsoft.com/office/powerpoint/2010/main" val="1110686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a:t>
            </a:r>
            <a:endParaRPr lang="en-US" dirty="0"/>
          </a:p>
        </p:txBody>
      </p:sp>
      <p:sp>
        <p:nvSpPr>
          <p:cNvPr id="3" name="Content Placeholder 2"/>
          <p:cNvSpPr>
            <a:spLocks noGrp="1"/>
          </p:cNvSpPr>
          <p:nvPr>
            <p:ph idx="1"/>
          </p:nvPr>
        </p:nvSpPr>
        <p:spPr/>
        <p:txBody>
          <a:bodyPr/>
          <a:lstStyle/>
          <a:p>
            <a:r>
              <a:rPr lang="en-US" dirty="0" smtClean="0"/>
              <a:t>Create an atmosphere for questioning assumptions and the reasons for making such assumptions</a:t>
            </a:r>
          </a:p>
          <a:p>
            <a:r>
              <a:rPr lang="en-US" dirty="0" smtClean="0"/>
              <a:t>Feelings and beliefs about “others” can be changed through positive interactions</a:t>
            </a:r>
          </a:p>
          <a:p>
            <a:r>
              <a:rPr lang="en-US" dirty="0" smtClean="0"/>
              <a:t>Thus, opportunities where positive interactions between disparate political groups  can take place should be promoted.</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20</a:t>
            </a:fld>
            <a:endParaRPr lang="en-US" dirty="0"/>
          </a:p>
        </p:txBody>
      </p:sp>
    </p:spTree>
    <p:extLst>
      <p:ext uri="{BB962C8B-B14F-4D97-AF65-F5344CB8AC3E}">
        <p14:creationId xmlns:p14="http://schemas.microsoft.com/office/powerpoint/2010/main" val="2568663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a:t>
            </a:r>
            <a:endParaRPr lang="en-US" dirty="0"/>
          </a:p>
        </p:txBody>
      </p:sp>
      <p:sp>
        <p:nvSpPr>
          <p:cNvPr id="3" name="Content Placeholder 2"/>
          <p:cNvSpPr>
            <a:spLocks noGrp="1"/>
          </p:cNvSpPr>
          <p:nvPr>
            <p:ph idx="1"/>
          </p:nvPr>
        </p:nvSpPr>
        <p:spPr/>
        <p:txBody>
          <a:bodyPr/>
          <a:lstStyle/>
          <a:p>
            <a:r>
              <a:rPr lang="en-US" dirty="0" smtClean="0"/>
              <a:t>Facts and rational arguments are often not successful in challenging tightly held political ideologies, assumptions and inconsistencies</a:t>
            </a:r>
          </a:p>
          <a:p>
            <a:r>
              <a:rPr lang="en-US" dirty="0" smtClean="0"/>
              <a:t>Experiential and not factual methods are typically more successful</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21</a:t>
            </a:fld>
            <a:endParaRPr lang="en-US" dirty="0"/>
          </a:p>
        </p:txBody>
      </p:sp>
    </p:spTree>
    <p:extLst>
      <p:ext uri="{BB962C8B-B14F-4D97-AF65-F5344CB8AC3E}">
        <p14:creationId xmlns:p14="http://schemas.microsoft.com/office/powerpoint/2010/main" val="4112550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a:t>
            </a:r>
            <a:endParaRPr lang="en-US" dirty="0"/>
          </a:p>
        </p:txBody>
      </p:sp>
      <p:sp>
        <p:nvSpPr>
          <p:cNvPr id="3" name="Content Placeholder 2"/>
          <p:cNvSpPr>
            <a:spLocks noGrp="1"/>
          </p:cNvSpPr>
          <p:nvPr>
            <p:ph idx="1"/>
          </p:nvPr>
        </p:nvSpPr>
        <p:spPr/>
        <p:txBody>
          <a:bodyPr>
            <a:normAutofit lnSpcReduction="10000"/>
          </a:bodyPr>
          <a:lstStyle/>
          <a:p>
            <a:r>
              <a:rPr lang="en-US" dirty="0" smtClean="0"/>
              <a:t>Universities seem quick to rush students into graduation, jobs and professions. </a:t>
            </a:r>
          </a:p>
          <a:p>
            <a:r>
              <a:rPr lang="en-US" dirty="0" smtClean="0"/>
              <a:t>When universities are operated as a business “lingering” (number of years to graduation) or “breadth” seen as a waste of time and money. </a:t>
            </a:r>
          </a:p>
          <a:p>
            <a:r>
              <a:rPr lang="en-US" dirty="0" smtClean="0"/>
              <a:t>Entering and incorporation into a profession too early may inhibit interaction with others not like self… promoting again the “not like us” political insulation</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22</a:t>
            </a:fld>
            <a:endParaRPr lang="en-US" dirty="0"/>
          </a:p>
        </p:txBody>
      </p:sp>
    </p:spTree>
    <p:extLst>
      <p:ext uri="{BB962C8B-B14F-4D97-AF65-F5344CB8AC3E}">
        <p14:creationId xmlns:p14="http://schemas.microsoft.com/office/powerpoint/2010/main" val="2182269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a:t>
            </a:r>
            <a:endParaRPr lang="en-US" dirty="0"/>
          </a:p>
        </p:txBody>
      </p:sp>
      <p:sp>
        <p:nvSpPr>
          <p:cNvPr id="3" name="Content Placeholder 2"/>
          <p:cNvSpPr>
            <a:spLocks noGrp="1"/>
          </p:cNvSpPr>
          <p:nvPr>
            <p:ph idx="1"/>
          </p:nvPr>
        </p:nvSpPr>
        <p:spPr/>
        <p:txBody>
          <a:bodyPr>
            <a:normAutofit/>
          </a:bodyPr>
          <a:lstStyle/>
          <a:p>
            <a:r>
              <a:rPr lang="en-US" dirty="0" smtClean="0"/>
              <a:t>Personally I was recently reminded about the tremendous value of </a:t>
            </a:r>
            <a:r>
              <a:rPr lang="en-US" b="1" i="1" dirty="0" smtClean="0"/>
              <a:t>reflection </a:t>
            </a:r>
            <a:r>
              <a:rPr lang="en-US" dirty="0" smtClean="0"/>
              <a:t>as a means to review situations and actions… a most needed activity in a functional democracy</a:t>
            </a:r>
            <a:endParaRPr lang="en-US" b="1" i="1" dirty="0" smtClean="0"/>
          </a:p>
          <a:p>
            <a:r>
              <a:rPr lang="en-US" dirty="0" smtClean="0"/>
              <a:t>Example: Teaching a doctoral statistics course with a student in the class from China.</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23</a:t>
            </a:fld>
            <a:endParaRPr lang="en-US" dirty="0"/>
          </a:p>
        </p:txBody>
      </p:sp>
    </p:spTree>
    <p:extLst>
      <p:ext uri="{BB962C8B-B14F-4D97-AF65-F5344CB8AC3E}">
        <p14:creationId xmlns:p14="http://schemas.microsoft.com/office/powerpoint/2010/main" val="3218568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More engagement outside the university. For example working with the local educational system  from pre-school to university in promoting democracy and reducing “political </a:t>
            </a:r>
            <a:r>
              <a:rPr lang="en-US" dirty="0" err="1" smtClean="0"/>
              <a:t>othering</a:t>
            </a:r>
            <a:r>
              <a:rPr lang="en-US" dirty="0" smtClean="0"/>
              <a:t>”. Examples: mock congresses, teacher, adults and children engaging in exercises in democratic activities</a:t>
            </a:r>
          </a:p>
          <a:p>
            <a:r>
              <a:rPr lang="en-US" dirty="0" smtClean="0"/>
              <a:t>Utilization and understanding of technology is important in working with students, so that we are not placed into the “other category” immediately </a:t>
            </a:r>
          </a:p>
          <a:p>
            <a:r>
              <a:rPr lang="en-US" dirty="0" smtClean="0"/>
              <a:t>Promote sharing across boundaries not within boundaries</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24</a:t>
            </a:fld>
            <a:endParaRPr lang="en-US" dirty="0"/>
          </a:p>
        </p:txBody>
      </p:sp>
    </p:spTree>
    <p:extLst>
      <p:ext uri="{BB962C8B-B14F-4D97-AF65-F5344CB8AC3E}">
        <p14:creationId xmlns:p14="http://schemas.microsoft.com/office/powerpoint/2010/main" val="252144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a:t>
            </a:r>
            <a:endParaRPr lang="en-US" dirty="0"/>
          </a:p>
        </p:txBody>
      </p:sp>
      <p:sp>
        <p:nvSpPr>
          <p:cNvPr id="3" name="Content Placeholder 2"/>
          <p:cNvSpPr>
            <a:spLocks noGrp="1"/>
          </p:cNvSpPr>
          <p:nvPr>
            <p:ph idx="1"/>
          </p:nvPr>
        </p:nvSpPr>
        <p:spPr/>
        <p:txBody>
          <a:bodyPr>
            <a:normAutofit lnSpcReduction="10000"/>
          </a:bodyPr>
          <a:lstStyle/>
          <a:p>
            <a:r>
              <a:rPr lang="en-US" dirty="0" smtClean="0"/>
              <a:t>Creating polarization and negativity is one of the most strident ways to reduce democracy thus we at universities as bastions of democracy must successfully confront it</a:t>
            </a:r>
          </a:p>
          <a:p>
            <a:r>
              <a:rPr lang="en-US" dirty="0" smtClean="0"/>
              <a:t>The function of scholarship and teaching is not related to our universities………</a:t>
            </a:r>
          </a:p>
          <a:p>
            <a:r>
              <a:rPr lang="en-US" dirty="0" smtClean="0"/>
              <a:t>Rather it is related to our purpose and commitment to promote and sustain democracy</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25</a:t>
            </a:fld>
            <a:endParaRPr lang="en-US" dirty="0"/>
          </a:p>
        </p:txBody>
      </p:sp>
    </p:spTree>
    <p:extLst>
      <p:ext uri="{BB962C8B-B14F-4D97-AF65-F5344CB8AC3E}">
        <p14:creationId xmlns:p14="http://schemas.microsoft.com/office/powerpoint/2010/main" val="2977302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at University</a:t>
            </a:r>
            <a:endParaRPr lang="en-US" dirty="0"/>
          </a:p>
        </p:txBody>
      </p:sp>
      <p:sp>
        <p:nvSpPr>
          <p:cNvPr id="3" name="Content Placeholder 2"/>
          <p:cNvSpPr>
            <a:spLocks noGrp="1"/>
          </p:cNvSpPr>
          <p:nvPr>
            <p:ph idx="1"/>
          </p:nvPr>
        </p:nvSpPr>
        <p:spPr/>
        <p:txBody>
          <a:bodyPr/>
          <a:lstStyle/>
          <a:p>
            <a:r>
              <a:rPr lang="en-US" dirty="0" smtClean="0"/>
              <a:t>Have we relinquished our role without a whimper as “</a:t>
            </a:r>
            <a:r>
              <a:rPr lang="en-US" b="1" i="1" dirty="0" smtClean="0"/>
              <a:t>thought shapers”?</a:t>
            </a:r>
          </a:p>
          <a:p>
            <a:pPr marL="0" indent="0">
              <a:buNone/>
            </a:pPr>
            <a:endParaRPr lang="en-US" b="1" i="1" dirty="0" smtClean="0"/>
          </a:p>
          <a:p>
            <a:r>
              <a:rPr lang="en-US" dirty="0" smtClean="0"/>
              <a:t>Have we allowed the “</a:t>
            </a:r>
            <a:r>
              <a:rPr lang="en-US" b="1" dirty="0" smtClean="0"/>
              <a:t>mind benders</a:t>
            </a:r>
            <a:r>
              <a:rPr lang="en-US" dirty="0" smtClean="0"/>
              <a:t>” to reduce rational and democratic thought?</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26</a:t>
            </a:fld>
            <a:endParaRPr lang="en-US" dirty="0"/>
          </a:p>
        </p:txBody>
      </p:sp>
    </p:spTree>
    <p:extLst>
      <p:ext uri="{BB962C8B-B14F-4D97-AF65-F5344CB8AC3E}">
        <p14:creationId xmlns:p14="http://schemas.microsoft.com/office/powerpoint/2010/main" val="64251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a:t>
            </a:r>
            <a:endParaRPr lang="en-US" dirty="0"/>
          </a:p>
        </p:txBody>
      </p:sp>
      <p:sp>
        <p:nvSpPr>
          <p:cNvPr id="3" name="Content Placeholder 2"/>
          <p:cNvSpPr>
            <a:spLocks noGrp="1"/>
          </p:cNvSpPr>
          <p:nvPr>
            <p:ph idx="1"/>
          </p:nvPr>
        </p:nvSpPr>
        <p:spPr/>
        <p:txBody>
          <a:bodyPr/>
          <a:lstStyle/>
          <a:p>
            <a:r>
              <a:rPr lang="en-US" dirty="0" smtClean="0"/>
              <a:t>One needs to look at what is happening to the traditional “others” in America</a:t>
            </a:r>
          </a:p>
          <a:p>
            <a:r>
              <a:rPr lang="en-US" dirty="0" smtClean="0"/>
              <a:t>Major Changes are taking place!!!!!!!!!!</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27</a:t>
            </a:fld>
            <a:endParaRPr lang="en-US" dirty="0"/>
          </a:p>
        </p:txBody>
      </p:sp>
    </p:spTree>
    <p:extLst>
      <p:ext uri="{BB962C8B-B14F-4D97-AF65-F5344CB8AC3E}">
        <p14:creationId xmlns:p14="http://schemas.microsoft.com/office/powerpoint/2010/main" val="621469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5724AE2B-8BB3-48F7-9054-0F111B351333}" type="slidenum">
              <a:rPr lang="en-US" smtClean="0"/>
              <a:pPr eaLnBrk="1" hangingPunct="1"/>
              <a:t>28</a:t>
            </a:fld>
            <a:endParaRPr lang="en-US" smtClean="0"/>
          </a:p>
        </p:txBody>
      </p:sp>
      <p:sp>
        <p:nvSpPr>
          <p:cNvPr id="9219" name="Rectangle 2"/>
          <p:cNvSpPr>
            <a:spLocks noGrp="1" noChangeArrowheads="1"/>
          </p:cNvSpPr>
          <p:nvPr>
            <p:ph type="title"/>
          </p:nvPr>
        </p:nvSpPr>
        <p:spPr/>
        <p:txBody>
          <a:bodyPr>
            <a:normAutofit fontScale="90000"/>
          </a:bodyPr>
          <a:lstStyle/>
          <a:p>
            <a:pPr eaLnBrk="1" hangingPunct="1"/>
            <a:r>
              <a:rPr lang="en-US" sz="4000" smtClean="0"/>
              <a:t>Change in Age 15-64</a:t>
            </a:r>
            <a:br>
              <a:rPr lang="en-US" sz="4000" smtClean="0"/>
            </a:br>
            <a:r>
              <a:rPr lang="en-US" sz="4000" smtClean="0"/>
              <a:t>2009 - 2050</a:t>
            </a:r>
          </a:p>
        </p:txBody>
      </p:sp>
      <p:graphicFrame>
        <p:nvGraphicFramePr>
          <p:cNvPr id="9220" name="Object 3"/>
          <p:cNvGraphicFramePr>
            <a:graphicFrameLocks noGrp="1" noChangeAspect="1"/>
          </p:cNvGraphicFramePr>
          <p:nvPr>
            <p:ph idx="1"/>
          </p:nvPr>
        </p:nvGraphicFramePr>
        <p:xfrm>
          <a:off x="1808163" y="338138"/>
          <a:ext cx="5984875" cy="6715125"/>
        </p:xfrm>
        <a:graphic>
          <a:graphicData uri="http://schemas.openxmlformats.org/presentationml/2006/ole">
            <mc:AlternateContent xmlns:mc="http://schemas.openxmlformats.org/markup-compatibility/2006">
              <mc:Choice xmlns:v="urn:schemas-microsoft-com:vml" Requires="v">
                <p:oleObj spid="_x0000_s3084" name="Document" r:id="rId3" imgW="5953099" imgH="6680155" progId="Word.Document.8">
                  <p:embed/>
                </p:oleObj>
              </mc:Choice>
              <mc:Fallback>
                <p:oleObj name="Document" r:id="rId3" imgW="5953099" imgH="668015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338138"/>
                        <a:ext cx="5984875" cy="671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05674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25A958DF-B8A1-4D26-8ED7-0B481AF15A08}" type="slidenum">
              <a:rPr lang="en-US" smtClean="0"/>
              <a:pPr eaLnBrk="1" hangingPunct="1"/>
              <a:t>29</a:t>
            </a:fld>
            <a:endParaRPr lang="en-US" smtClean="0"/>
          </a:p>
        </p:txBody>
      </p:sp>
      <p:sp>
        <p:nvSpPr>
          <p:cNvPr id="20483" name="Rectangle 2"/>
          <p:cNvSpPr>
            <a:spLocks noGrp="1" noChangeArrowheads="1"/>
          </p:cNvSpPr>
          <p:nvPr>
            <p:ph type="title"/>
          </p:nvPr>
        </p:nvSpPr>
        <p:spPr/>
        <p:txBody>
          <a:bodyPr>
            <a:normAutofit fontScale="90000"/>
          </a:bodyPr>
          <a:lstStyle/>
          <a:p>
            <a:pPr eaLnBrk="1" hangingPunct="1"/>
            <a:r>
              <a:rPr lang="en-US" sz="2400" b="1" dirty="0" smtClean="0"/>
              <a:t>Immigration-Emigration</a:t>
            </a:r>
            <a:br>
              <a:rPr lang="en-US" sz="2400" b="1" dirty="0" smtClean="0"/>
            </a:br>
            <a:r>
              <a:rPr lang="en-US" sz="2400" b="1" dirty="0" smtClean="0"/>
              <a:t> 2010 to 2050</a:t>
            </a:r>
            <a:br>
              <a:rPr lang="en-US" sz="2400" b="1" dirty="0" smtClean="0"/>
            </a:br>
            <a:r>
              <a:rPr lang="en-US" sz="2400" b="1" dirty="0" smtClean="0"/>
              <a:t>Estimates from U.N</a:t>
            </a:r>
            <a:r>
              <a:rPr lang="en-US" sz="2400" dirty="0" smtClean="0"/>
              <a:t>. </a:t>
            </a:r>
            <a:r>
              <a:rPr lang="en-US" sz="2400" b="1" dirty="0" smtClean="0"/>
              <a:t>in thousands</a:t>
            </a:r>
            <a:endParaRPr lang="en-US" sz="2400" dirty="0" smtClean="0"/>
          </a:p>
        </p:txBody>
      </p:sp>
      <p:sp>
        <p:nvSpPr>
          <p:cNvPr id="20484" name="Rectangle 3"/>
          <p:cNvSpPr>
            <a:spLocks noGrp="1" noChangeArrowheads="1"/>
          </p:cNvSpPr>
          <p:nvPr>
            <p:ph type="body" idx="1"/>
          </p:nvPr>
        </p:nvSpPr>
        <p:spPr/>
        <p:txBody>
          <a:bodyPr/>
          <a:lstStyle/>
          <a:p>
            <a:pPr eaLnBrk="1" hangingPunct="1"/>
            <a:r>
              <a:rPr lang="en-US" sz="2400" dirty="0" smtClean="0"/>
              <a:t>United States		+ 1080</a:t>
            </a:r>
          </a:p>
          <a:p>
            <a:pPr eaLnBrk="1" hangingPunct="1"/>
            <a:r>
              <a:rPr lang="en-US" sz="2400" dirty="0" smtClean="0"/>
              <a:t>Canada			+214</a:t>
            </a:r>
          </a:p>
          <a:p>
            <a:pPr eaLnBrk="1" hangingPunct="1"/>
            <a:r>
              <a:rPr lang="en-US" sz="2400" dirty="0" smtClean="0"/>
              <a:t>United Kingdom		+174</a:t>
            </a:r>
          </a:p>
          <a:p>
            <a:pPr eaLnBrk="1" hangingPunct="1"/>
            <a:r>
              <a:rPr lang="en-US" sz="2400" dirty="0" smtClean="0"/>
              <a:t>Spain			+170</a:t>
            </a:r>
          </a:p>
          <a:p>
            <a:pPr eaLnBrk="1" hangingPunct="1"/>
            <a:r>
              <a:rPr lang="en-US" sz="2400" dirty="0" smtClean="0"/>
              <a:t>Italy				+159</a:t>
            </a:r>
          </a:p>
          <a:p>
            <a:pPr eaLnBrk="1" hangingPunct="1"/>
            <a:r>
              <a:rPr lang="en-US" sz="2400" dirty="0" smtClean="0">
                <a:solidFill>
                  <a:srgbClr val="FF0000"/>
                </a:solidFill>
              </a:rPr>
              <a:t>Mexico			- 334</a:t>
            </a:r>
          </a:p>
          <a:p>
            <a:pPr eaLnBrk="1" hangingPunct="1"/>
            <a:r>
              <a:rPr lang="en-US" sz="2400" dirty="0" smtClean="0">
                <a:solidFill>
                  <a:srgbClr val="FF0000"/>
                </a:solidFill>
              </a:rPr>
              <a:t>China			-309</a:t>
            </a:r>
          </a:p>
          <a:p>
            <a:pPr eaLnBrk="1" hangingPunct="1"/>
            <a:r>
              <a:rPr lang="en-US" sz="2400" dirty="0" smtClean="0">
                <a:solidFill>
                  <a:srgbClr val="FF0000"/>
                </a:solidFill>
              </a:rPr>
              <a:t>India			-252</a:t>
            </a:r>
          </a:p>
          <a:p>
            <a:pPr eaLnBrk="1" hangingPunct="1"/>
            <a:r>
              <a:rPr lang="en-US" sz="2400" dirty="0" smtClean="0">
                <a:solidFill>
                  <a:srgbClr val="FF0000"/>
                </a:solidFill>
              </a:rPr>
              <a:t>Philippines			- 175</a:t>
            </a:r>
          </a:p>
          <a:p>
            <a:pPr eaLnBrk="1" hangingPunct="1"/>
            <a:r>
              <a:rPr lang="en-US" sz="2400" dirty="0" smtClean="0">
                <a:solidFill>
                  <a:srgbClr val="FF0000"/>
                </a:solidFill>
              </a:rPr>
              <a:t>Pakistan			-161</a:t>
            </a:r>
          </a:p>
        </p:txBody>
      </p:sp>
    </p:spTree>
    <p:extLst>
      <p:ext uri="{BB962C8B-B14F-4D97-AF65-F5344CB8AC3E}">
        <p14:creationId xmlns:p14="http://schemas.microsoft.com/office/powerpoint/2010/main" val="12220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bastions of democracy</a:t>
            </a:r>
            <a:endParaRPr lang="en-US" dirty="0"/>
          </a:p>
        </p:txBody>
      </p:sp>
      <p:sp>
        <p:nvSpPr>
          <p:cNvPr id="3" name="Content Placeholder 2"/>
          <p:cNvSpPr>
            <a:spLocks noGrp="1"/>
          </p:cNvSpPr>
          <p:nvPr>
            <p:ph idx="1"/>
          </p:nvPr>
        </p:nvSpPr>
        <p:spPr/>
        <p:txBody>
          <a:bodyPr/>
          <a:lstStyle/>
          <a:p>
            <a:r>
              <a:rPr lang="en-US" dirty="0" smtClean="0"/>
              <a:t>Democratic governments </a:t>
            </a:r>
          </a:p>
          <a:p>
            <a:r>
              <a:rPr lang="en-US" dirty="0" smtClean="0"/>
              <a:t>Universities</a:t>
            </a:r>
          </a:p>
          <a:p>
            <a:r>
              <a:rPr lang="en-US" dirty="0" smtClean="0"/>
              <a:t>Rectifying misconceptions and challenging misperceptions</a:t>
            </a:r>
          </a:p>
          <a:p>
            <a:r>
              <a:rPr lang="en-US" dirty="0" smtClean="0"/>
              <a:t>Inclusion has been the method</a:t>
            </a:r>
          </a:p>
          <a:p>
            <a:r>
              <a:rPr lang="en-US" dirty="0" smtClean="0"/>
              <a:t>Rational and critical thinking has been the mantra</a:t>
            </a:r>
          </a:p>
          <a:p>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3</a:t>
            </a:fld>
            <a:endParaRPr lang="en-US" dirty="0"/>
          </a:p>
        </p:txBody>
      </p:sp>
    </p:spTree>
    <p:extLst>
      <p:ext uri="{BB962C8B-B14F-4D97-AF65-F5344CB8AC3E}">
        <p14:creationId xmlns:p14="http://schemas.microsoft.com/office/powerpoint/2010/main" val="3301222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2FDE716C-1F56-4E57-BB14-5CB1C3B2EF60}" type="slidenum">
              <a:rPr lang="en-US" smtClean="0"/>
              <a:pPr eaLnBrk="1" hangingPunct="1"/>
              <a:t>30</a:t>
            </a:fld>
            <a:endParaRPr lang="en-US" smtClean="0"/>
          </a:p>
        </p:txBody>
      </p:sp>
      <p:sp>
        <p:nvSpPr>
          <p:cNvPr id="29699" name="Rectangle 2"/>
          <p:cNvSpPr>
            <a:spLocks noGrp="1" noChangeArrowheads="1"/>
          </p:cNvSpPr>
          <p:nvPr>
            <p:ph type="title"/>
          </p:nvPr>
        </p:nvSpPr>
        <p:spPr/>
        <p:txBody>
          <a:bodyPr>
            <a:normAutofit fontScale="90000"/>
          </a:bodyPr>
          <a:lstStyle/>
          <a:p>
            <a:pPr eaLnBrk="1" hangingPunct="1"/>
            <a:r>
              <a:rPr lang="en-US" sz="4000" smtClean="0"/>
              <a:t>Percent of Population </a:t>
            </a:r>
            <a:br>
              <a:rPr lang="en-US" sz="4000" smtClean="0"/>
            </a:br>
            <a:r>
              <a:rPr lang="en-US" sz="4000" smtClean="0"/>
              <a:t>in America 2050</a:t>
            </a:r>
          </a:p>
        </p:txBody>
      </p:sp>
      <p:graphicFrame>
        <p:nvGraphicFramePr>
          <p:cNvPr id="29700" name="Object 3"/>
          <p:cNvGraphicFramePr>
            <a:graphicFrameLocks noGrp="1" noChangeAspect="1"/>
          </p:cNvGraphicFramePr>
          <p:nvPr>
            <p:ph idx="1"/>
          </p:nvPr>
        </p:nvGraphicFramePr>
        <p:xfrm>
          <a:off x="2362200" y="1371600"/>
          <a:ext cx="6629400" cy="5486400"/>
        </p:xfrm>
        <a:graphic>
          <a:graphicData uri="http://schemas.openxmlformats.org/presentationml/2006/ole">
            <mc:AlternateContent xmlns:mc="http://schemas.openxmlformats.org/markup-compatibility/2006">
              <mc:Choice xmlns:v="urn:schemas-microsoft-com:vml" Requires="v">
                <p:oleObj spid="_x0000_s4108" name="Document" r:id="rId3" imgW="5953099" imgH="5592520" progId="Word.Document.8">
                  <p:embed/>
                </p:oleObj>
              </mc:Choice>
              <mc:Fallback>
                <p:oleObj name="Document" r:id="rId3" imgW="5953099" imgH="55925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371600"/>
                        <a:ext cx="66294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1" name="Text Box 4"/>
          <p:cNvSpPr txBox="1">
            <a:spLocks noChangeArrowheads="1"/>
          </p:cNvSpPr>
          <p:nvPr/>
        </p:nvSpPr>
        <p:spPr bwMode="auto">
          <a:xfrm>
            <a:off x="533400" y="1524000"/>
            <a:ext cx="1905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sz="1200" b="1"/>
              <a:t>White = 47%</a:t>
            </a:r>
          </a:p>
          <a:p>
            <a:pPr algn="l" eaLnBrk="1" hangingPunct="1">
              <a:spcBef>
                <a:spcPct val="50000"/>
              </a:spcBef>
            </a:pPr>
            <a:r>
              <a:rPr lang="en-US" sz="1200" b="1"/>
              <a:t>Hispanic = 29%</a:t>
            </a:r>
          </a:p>
          <a:p>
            <a:pPr algn="l" eaLnBrk="1" hangingPunct="1">
              <a:spcBef>
                <a:spcPct val="50000"/>
              </a:spcBef>
            </a:pPr>
            <a:r>
              <a:rPr lang="en-US" sz="1200" b="1"/>
              <a:t>Black = 13%</a:t>
            </a:r>
          </a:p>
          <a:p>
            <a:pPr algn="l" eaLnBrk="1" hangingPunct="1">
              <a:spcBef>
                <a:spcPct val="50000"/>
              </a:spcBef>
            </a:pPr>
            <a:r>
              <a:rPr lang="en-US" sz="1200" b="1"/>
              <a:t>Asian = 9%</a:t>
            </a:r>
          </a:p>
          <a:p>
            <a:pPr algn="l" eaLnBrk="1" hangingPunct="1">
              <a:spcBef>
                <a:spcPct val="50000"/>
              </a:spcBef>
            </a:pPr>
            <a:r>
              <a:rPr lang="en-US" sz="1200" b="1"/>
              <a:t>Native American = 2%</a:t>
            </a:r>
          </a:p>
        </p:txBody>
      </p:sp>
    </p:spTree>
    <p:extLst>
      <p:ext uri="{BB962C8B-B14F-4D97-AF65-F5344CB8AC3E}">
        <p14:creationId xmlns:p14="http://schemas.microsoft.com/office/powerpoint/2010/main" val="2554668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46203662-0365-46E2-9EEF-8244B9B90FC5}" type="slidenum">
              <a:rPr lang="en-US" smtClean="0"/>
              <a:pPr eaLnBrk="1" hangingPunct="1"/>
              <a:t>31</a:t>
            </a:fld>
            <a:endParaRPr lang="en-US" smtClean="0"/>
          </a:p>
        </p:txBody>
      </p:sp>
      <p:sp>
        <p:nvSpPr>
          <p:cNvPr id="32771" name="Rectangle 2"/>
          <p:cNvSpPr>
            <a:spLocks noGrp="1" noChangeArrowheads="1"/>
          </p:cNvSpPr>
          <p:nvPr>
            <p:ph type="title"/>
          </p:nvPr>
        </p:nvSpPr>
        <p:spPr/>
        <p:txBody>
          <a:bodyPr/>
          <a:lstStyle/>
          <a:p>
            <a:pPr eaLnBrk="1" hangingPunct="1"/>
            <a:r>
              <a:rPr lang="en-US" smtClean="0"/>
              <a:t>DIVERSITY</a:t>
            </a:r>
          </a:p>
        </p:txBody>
      </p:sp>
      <p:sp>
        <p:nvSpPr>
          <p:cNvPr id="32772" name="Rectangle 3"/>
          <p:cNvSpPr>
            <a:spLocks noGrp="1" noChangeArrowheads="1"/>
          </p:cNvSpPr>
          <p:nvPr>
            <p:ph type="body" idx="1"/>
          </p:nvPr>
        </p:nvSpPr>
        <p:spPr/>
        <p:txBody>
          <a:bodyPr/>
          <a:lstStyle/>
          <a:p>
            <a:pPr eaLnBrk="1" hangingPunct="1"/>
            <a:r>
              <a:rPr lang="en-US" smtClean="0"/>
              <a:t>By 2050 </a:t>
            </a:r>
            <a:r>
              <a:rPr lang="en-US" b="1" i="1" smtClean="0"/>
              <a:t>American will not have a </a:t>
            </a:r>
          </a:p>
          <a:p>
            <a:pPr eaLnBrk="1" hangingPunct="1">
              <a:buFontTx/>
              <a:buNone/>
            </a:pPr>
            <a:r>
              <a:rPr lang="en-US" b="1" i="1" smtClean="0"/>
              <a:t>	White Majority</a:t>
            </a:r>
          </a:p>
          <a:p>
            <a:pPr eaLnBrk="1" hangingPunct="1"/>
            <a:r>
              <a:rPr lang="en-US" smtClean="0"/>
              <a:t>No other advanced populous country will be </a:t>
            </a:r>
            <a:br>
              <a:rPr lang="en-US" smtClean="0"/>
            </a:br>
            <a:r>
              <a:rPr lang="en-US" b="1" i="1" smtClean="0"/>
              <a:t>AS DIVERSE AS THE U.S.</a:t>
            </a:r>
          </a:p>
        </p:txBody>
      </p:sp>
    </p:spTree>
    <p:extLst>
      <p:ext uri="{BB962C8B-B14F-4D97-AF65-F5344CB8AC3E}">
        <p14:creationId xmlns:p14="http://schemas.microsoft.com/office/powerpoint/2010/main" val="2022301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5918215D-B4E5-47C5-9950-5D894220C813}" type="slidenum">
              <a:rPr lang="en-US" smtClean="0"/>
              <a:pPr eaLnBrk="1" hangingPunct="1"/>
              <a:t>32</a:t>
            </a:fld>
            <a:endParaRPr lang="en-US" smtClean="0"/>
          </a:p>
        </p:txBody>
      </p:sp>
      <p:sp>
        <p:nvSpPr>
          <p:cNvPr id="26627" name="Rectangle 2"/>
          <p:cNvSpPr>
            <a:spLocks noGrp="1" noChangeArrowheads="1"/>
          </p:cNvSpPr>
          <p:nvPr>
            <p:ph type="title"/>
          </p:nvPr>
        </p:nvSpPr>
        <p:spPr/>
        <p:txBody>
          <a:bodyPr/>
          <a:lstStyle/>
          <a:p>
            <a:pPr eaLnBrk="1" hangingPunct="1"/>
            <a:r>
              <a:rPr lang="en-US" smtClean="0"/>
              <a:t>Immigrants and Business</a:t>
            </a:r>
          </a:p>
        </p:txBody>
      </p:sp>
      <p:sp>
        <p:nvSpPr>
          <p:cNvPr id="26628" name="Rectangle 3"/>
          <p:cNvSpPr>
            <a:spLocks noGrp="1" noChangeArrowheads="1"/>
          </p:cNvSpPr>
          <p:nvPr>
            <p:ph type="body" idx="1"/>
          </p:nvPr>
        </p:nvSpPr>
        <p:spPr/>
        <p:txBody>
          <a:bodyPr/>
          <a:lstStyle/>
          <a:p>
            <a:pPr eaLnBrk="1" hangingPunct="1"/>
            <a:r>
              <a:rPr lang="en-US" smtClean="0"/>
              <a:t>In America between 1990 and 2005 </a:t>
            </a:r>
            <a:r>
              <a:rPr lang="en-US" b="1" i="1" smtClean="0"/>
              <a:t>immigrants started</a:t>
            </a:r>
            <a:r>
              <a:rPr lang="en-US" smtClean="0"/>
              <a:t>…… 25% of all venture-backed public companies!</a:t>
            </a:r>
          </a:p>
          <a:p>
            <a:pPr eaLnBrk="1" hangingPunct="1"/>
            <a:r>
              <a:rPr lang="en-US" smtClean="0"/>
              <a:t>Large American companies are also increasingly led by people  </a:t>
            </a:r>
          </a:p>
          <a:p>
            <a:pPr eaLnBrk="1" hangingPunct="1">
              <a:buFontTx/>
              <a:buNone/>
            </a:pPr>
            <a:r>
              <a:rPr lang="en-US" b="1" smtClean="0"/>
              <a:t>	</a:t>
            </a:r>
            <a:r>
              <a:rPr lang="en-US" b="1" i="1" smtClean="0"/>
              <a:t>born in foreign countries,</a:t>
            </a:r>
            <a:r>
              <a:rPr lang="en-US" i="1" smtClean="0"/>
              <a:t> </a:t>
            </a:r>
            <a:r>
              <a:rPr lang="en-US" b="1" i="1" smtClean="0"/>
              <a:t>INCLUDING 15 of the Fortune 500 companies CEOs in 2007!!</a:t>
            </a:r>
            <a:endParaRPr lang="en-US" i="1" smtClean="0"/>
          </a:p>
        </p:txBody>
      </p:sp>
    </p:spTree>
    <p:extLst>
      <p:ext uri="{BB962C8B-B14F-4D97-AF65-F5344CB8AC3E}">
        <p14:creationId xmlns:p14="http://schemas.microsoft.com/office/powerpoint/2010/main" val="1428937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in US and Hungary</a:t>
            </a:r>
            <a:endParaRPr lang="en-US" dirty="0"/>
          </a:p>
        </p:txBody>
      </p:sp>
      <p:sp>
        <p:nvSpPr>
          <p:cNvPr id="3" name="Content Placeholder 2"/>
          <p:cNvSpPr>
            <a:spLocks noGrp="1"/>
          </p:cNvSpPr>
          <p:nvPr>
            <p:ph idx="1"/>
          </p:nvPr>
        </p:nvSpPr>
        <p:spPr/>
        <p:txBody>
          <a:bodyPr>
            <a:normAutofit/>
          </a:bodyPr>
          <a:lstStyle/>
          <a:p>
            <a:r>
              <a:rPr lang="en-US" dirty="0" err="1" smtClean="0"/>
              <a:t>Bodi’s</a:t>
            </a:r>
            <a:r>
              <a:rPr lang="en-US" dirty="0" smtClean="0"/>
              <a:t> paper notes that Hungarians vote more when there is a close to home election.. In a rural village or local mayor than national or EU elections.</a:t>
            </a:r>
            <a:br>
              <a:rPr lang="en-US" dirty="0" smtClean="0"/>
            </a:br>
            <a:r>
              <a:rPr lang="en-US" dirty="0" smtClean="0"/>
              <a:t>Elections in the US are typically the same EXCEPT… this time when there was great concern about the leadership of the country and we had one of the largest percent of voters who went to vote in present history.</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33</a:t>
            </a:fld>
            <a:endParaRPr lang="en-US" dirty="0"/>
          </a:p>
        </p:txBody>
      </p:sp>
    </p:spTree>
    <p:extLst>
      <p:ext uri="{BB962C8B-B14F-4D97-AF65-F5344CB8AC3E}">
        <p14:creationId xmlns:p14="http://schemas.microsoft.com/office/powerpoint/2010/main" val="91229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2012</a:t>
            </a:r>
            <a:endParaRPr lang="en-US" dirty="0"/>
          </a:p>
        </p:txBody>
      </p:sp>
      <p:sp>
        <p:nvSpPr>
          <p:cNvPr id="3" name="Content Placeholder 2"/>
          <p:cNvSpPr>
            <a:spLocks noGrp="1"/>
          </p:cNvSpPr>
          <p:nvPr>
            <p:ph idx="1"/>
          </p:nvPr>
        </p:nvSpPr>
        <p:spPr/>
        <p:txBody>
          <a:bodyPr/>
          <a:lstStyle/>
          <a:p>
            <a:r>
              <a:rPr lang="en-US" dirty="0" smtClean="0"/>
              <a:t>Fear and “</a:t>
            </a:r>
            <a:r>
              <a:rPr lang="en-US" dirty="0" err="1" smtClean="0"/>
              <a:t>othering</a:t>
            </a:r>
            <a:r>
              <a:rPr lang="en-US" dirty="0" smtClean="0"/>
              <a:t>” has 2 sides</a:t>
            </a:r>
          </a:p>
          <a:p>
            <a:r>
              <a:rPr lang="en-US" dirty="0" smtClean="0"/>
              <a:t>Conservative white males can be see as others by minorities and females</a:t>
            </a:r>
          </a:p>
          <a:p>
            <a:r>
              <a:rPr lang="en-US" dirty="0" smtClean="0"/>
              <a:t>The over 1 billion dollars spent on negative adds did not seem to make any difference</a:t>
            </a:r>
          </a:p>
          <a:p>
            <a:r>
              <a:rPr lang="en-US" dirty="0" smtClean="0"/>
              <a:t>What made the difference was a person going door to door to get people who are like them to vote!</a:t>
            </a:r>
          </a:p>
          <a:p>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34</a:t>
            </a:fld>
            <a:endParaRPr lang="en-US" dirty="0"/>
          </a:p>
        </p:txBody>
      </p:sp>
    </p:spTree>
    <p:extLst>
      <p:ext uri="{BB962C8B-B14F-4D97-AF65-F5344CB8AC3E}">
        <p14:creationId xmlns:p14="http://schemas.microsoft.com/office/powerpoint/2010/main" val="1904672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together win”</a:t>
            </a:r>
            <a:endParaRPr lang="en-US" dirty="0"/>
          </a:p>
        </p:txBody>
      </p:sp>
      <p:sp>
        <p:nvSpPr>
          <p:cNvPr id="3" name="Content Placeholder 2"/>
          <p:cNvSpPr>
            <a:spLocks noGrp="1"/>
          </p:cNvSpPr>
          <p:nvPr>
            <p:ph idx="1"/>
          </p:nvPr>
        </p:nvSpPr>
        <p:spPr/>
        <p:txBody>
          <a:bodyPr>
            <a:normAutofit lnSpcReduction="10000"/>
          </a:bodyPr>
          <a:lstStyle/>
          <a:p>
            <a:r>
              <a:rPr lang="en-US" dirty="0" smtClean="0"/>
              <a:t>Jewish 		69% 	Obama</a:t>
            </a:r>
          </a:p>
          <a:p>
            <a:r>
              <a:rPr lang="en-US" dirty="0" smtClean="0"/>
              <a:t>Young (18-29)	60% Obama (19% of total vote)</a:t>
            </a:r>
          </a:p>
          <a:p>
            <a:r>
              <a:rPr lang="en-US" dirty="0" smtClean="0"/>
              <a:t>Hispanic		71% Obama (17% of total vote)</a:t>
            </a:r>
          </a:p>
          <a:p>
            <a:r>
              <a:rPr lang="en-US" dirty="0" smtClean="0"/>
              <a:t>Asian		70% Obama (3% of total vote)</a:t>
            </a:r>
          </a:p>
          <a:p>
            <a:r>
              <a:rPr lang="en-US" dirty="0" smtClean="0"/>
              <a:t>African Am.	93% Obama (15% of total vote)</a:t>
            </a:r>
          </a:p>
          <a:p>
            <a:r>
              <a:rPr lang="en-US" dirty="0" smtClean="0"/>
              <a:t>Women		55% Obama </a:t>
            </a:r>
          </a:p>
          <a:p>
            <a:r>
              <a:rPr lang="en-US" dirty="0" smtClean="0"/>
              <a:t>Single Women	 67% Obama</a:t>
            </a:r>
          </a:p>
          <a:p>
            <a:r>
              <a:rPr lang="en-US" dirty="0" smtClean="0"/>
              <a:t>White Men	63% Romney</a:t>
            </a:r>
          </a:p>
          <a:p>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35</a:t>
            </a:fld>
            <a:endParaRPr lang="en-US" dirty="0"/>
          </a:p>
        </p:txBody>
      </p:sp>
    </p:spTree>
    <p:extLst>
      <p:ext uri="{BB962C8B-B14F-4D97-AF65-F5344CB8AC3E}">
        <p14:creationId xmlns:p14="http://schemas.microsoft.com/office/powerpoint/2010/main" val="2852341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E3F04C-7B42-438D-810E-5031541BE4F1}" type="slidenum">
              <a:rPr lang="en-US" smtClean="0"/>
              <a:t>36</a:t>
            </a:fld>
            <a:endParaRPr lang="en-US" dirty="0"/>
          </a:p>
        </p:txBody>
      </p:sp>
      <p:pic>
        <p:nvPicPr>
          <p:cNvPr id="1026" name="Picture 2" descr="C:\Users\trlaws01.AD\Desktop\cartoon vo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380998" y="13520"/>
            <a:ext cx="9755351" cy="1050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654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HAVE WE?</a:t>
            </a:r>
            <a:endParaRPr lang="en-US" b="1" i="1" dirty="0"/>
          </a:p>
        </p:txBody>
      </p:sp>
      <p:sp>
        <p:nvSpPr>
          <p:cNvPr id="3" name="Content Placeholder 2"/>
          <p:cNvSpPr>
            <a:spLocks noGrp="1"/>
          </p:cNvSpPr>
          <p:nvPr>
            <p:ph idx="1"/>
          </p:nvPr>
        </p:nvSpPr>
        <p:spPr/>
        <p:txBody>
          <a:bodyPr/>
          <a:lstStyle/>
          <a:p>
            <a:endParaRPr lang="en-US" dirty="0"/>
          </a:p>
        </p:txBody>
      </p:sp>
      <p:pic>
        <p:nvPicPr>
          <p:cNvPr id="1026" name="Picture 2" descr="http://www.mindparts.org/blog_images/p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56" y="1447800"/>
            <a:ext cx="8400143"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2E3F04C-7B42-438D-810E-5031541BE4F1}" type="slidenum">
              <a:rPr lang="en-US" smtClean="0"/>
              <a:t>37</a:t>
            </a:fld>
            <a:endParaRPr lang="en-US" dirty="0"/>
          </a:p>
        </p:txBody>
      </p:sp>
    </p:spTree>
    <p:extLst>
      <p:ext uri="{BB962C8B-B14F-4D97-AF65-F5344CB8AC3E}">
        <p14:creationId xmlns:p14="http://schemas.microsoft.com/office/powerpoint/2010/main" val="86703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appears that in the recent past universities in developed countries have not played a major role in dispelling misconceptions compared to universities in developing nations</a:t>
            </a:r>
          </a:p>
          <a:p>
            <a:r>
              <a:rPr lang="en-US" dirty="0" smtClean="0"/>
              <a:t>Is it easier for universities to engage in democracy building than in democracy maintaining?</a:t>
            </a:r>
          </a:p>
          <a:p>
            <a:r>
              <a:rPr lang="en-US" dirty="0" smtClean="0"/>
              <a:t>It seems that universities have not been engaged in negating false propositions and arguments …</a:t>
            </a:r>
            <a:r>
              <a:rPr lang="en-US" b="1" i="1" dirty="0" smtClean="0"/>
              <a:t>based on fear and anger that promote “otherness” and “isms”. </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4</a:t>
            </a:fld>
            <a:endParaRPr lang="en-US" dirty="0"/>
          </a:p>
        </p:txBody>
      </p:sp>
    </p:spTree>
    <p:extLst>
      <p:ext uri="{BB962C8B-B14F-4D97-AF65-F5344CB8AC3E}">
        <p14:creationId xmlns:p14="http://schemas.microsoft.com/office/powerpoint/2010/main" val="2926678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Observations about democratic “</a:t>
            </a:r>
            <a:r>
              <a:rPr lang="en-US" dirty="0" err="1" smtClean="0"/>
              <a:t>Othering</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Politics (world-wide) today is aimed at creating differences </a:t>
            </a:r>
          </a:p>
          <a:p>
            <a:r>
              <a:rPr lang="en-US" dirty="0" smtClean="0"/>
              <a:t>Obtaining political power is accomplished by promoting polarization that appeals to both personal and group security</a:t>
            </a:r>
          </a:p>
          <a:p>
            <a:r>
              <a:rPr lang="en-US" dirty="0" smtClean="0"/>
              <a:t>Polarization creates greater difference and more “others”</a:t>
            </a:r>
          </a:p>
          <a:p>
            <a:r>
              <a:rPr lang="en-US" dirty="0" smtClean="0"/>
              <a:t>Even within traditional political parties there is evidence of internal separation from moderates to extremists</a:t>
            </a:r>
          </a:p>
          <a:p>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5</a:t>
            </a:fld>
            <a:endParaRPr lang="en-US" dirty="0"/>
          </a:p>
        </p:txBody>
      </p:sp>
    </p:spTree>
    <p:extLst>
      <p:ext uri="{BB962C8B-B14F-4D97-AF65-F5344CB8AC3E}">
        <p14:creationId xmlns:p14="http://schemas.microsoft.com/office/powerpoint/2010/main" val="4214214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 there is a more narrow political definition of oneself/group</a:t>
            </a:r>
            <a:endParaRPr lang="en-US" dirty="0"/>
          </a:p>
        </p:txBody>
      </p:sp>
      <p:sp>
        <p:nvSpPr>
          <p:cNvPr id="3" name="Content Placeholder 2"/>
          <p:cNvSpPr>
            <a:spLocks noGrp="1"/>
          </p:cNvSpPr>
          <p:nvPr>
            <p:ph idx="1"/>
          </p:nvPr>
        </p:nvSpPr>
        <p:spPr/>
        <p:txBody>
          <a:bodyPr/>
          <a:lstStyle/>
          <a:p>
            <a:r>
              <a:rPr lang="en-US" dirty="0" smtClean="0"/>
              <a:t>We shed parts of our self that are inconsistent with our self image</a:t>
            </a:r>
          </a:p>
          <a:p>
            <a:r>
              <a:rPr lang="en-US" dirty="0" smtClean="0"/>
              <a:t>We know who we are because “we are not them”</a:t>
            </a:r>
          </a:p>
          <a:p>
            <a:r>
              <a:rPr lang="en-US" dirty="0" smtClean="0"/>
              <a:t>Typical in western culture is a history of a collective narrative that distinguishes a particular cultural/societal group from their neighbors – creating “</a:t>
            </a:r>
            <a:r>
              <a:rPr lang="en-US" b="1" i="1" dirty="0" smtClean="0"/>
              <a:t>otherness”</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6</a:t>
            </a:fld>
            <a:endParaRPr lang="en-US" dirty="0"/>
          </a:p>
        </p:txBody>
      </p:sp>
    </p:spTree>
    <p:extLst>
      <p:ext uri="{BB962C8B-B14F-4D97-AF65-F5344CB8AC3E}">
        <p14:creationId xmlns:p14="http://schemas.microsoft.com/office/powerpoint/2010/main" val="446460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Me and Diversity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Rejection of all that is not me.. Is a rejection of diversity </a:t>
            </a:r>
          </a:p>
          <a:p>
            <a:r>
              <a:rPr lang="en-US" dirty="0" smtClean="0"/>
              <a:t>The “others” characteristics are always less than one’s own characteristics with major categories of lesser being race, class, gender, religion etc.</a:t>
            </a:r>
          </a:p>
          <a:p>
            <a:r>
              <a:rPr lang="en-US" dirty="0" smtClean="0"/>
              <a:t>Such characteristics are never totally permanent and </a:t>
            </a:r>
            <a:r>
              <a:rPr lang="en-US" b="1" i="1" dirty="0" smtClean="0"/>
              <a:t>serious crisis and periods of social anxiety force groups to redefine “others” hence today’s situation of more people that are not like me and more blame on those “not like me”</a:t>
            </a:r>
            <a:endParaRPr lang="en-US" b="1" i="1" dirty="0"/>
          </a:p>
        </p:txBody>
      </p:sp>
      <p:sp>
        <p:nvSpPr>
          <p:cNvPr id="4" name="Slide Number Placeholder 3"/>
          <p:cNvSpPr>
            <a:spLocks noGrp="1"/>
          </p:cNvSpPr>
          <p:nvPr>
            <p:ph type="sldNum" sz="quarter" idx="12"/>
          </p:nvPr>
        </p:nvSpPr>
        <p:spPr/>
        <p:txBody>
          <a:bodyPr/>
          <a:lstStyle/>
          <a:p>
            <a:fld id="{92E3F04C-7B42-438D-810E-5031541BE4F1}" type="slidenum">
              <a:rPr lang="en-US" smtClean="0"/>
              <a:t>7</a:t>
            </a:fld>
            <a:endParaRPr lang="en-US" dirty="0"/>
          </a:p>
        </p:txBody>
      </p:sp>
    </p:spTree>
    <p:extLst>
      <p:ext uri="{BB962C8B-B14F-4D97-AF65-F5344CB8AC3E}">
        <p14:creationId xmlns:p14="http://schemas.microsoft.com/office/powerpoint/2010/main" val="3373207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 on the “Other”</a:t>
            </a:r>
            <a:endParaRPr lang="en-US" dirty="0"/>
          </a:p>
        </p:txBody>
      </p:sp>
      <p:sp>
        <p:nvSpPr>
          <p:cNvPr id="3" name="Content Placeholder 2"/>
          <p:cNvSpPr>
            <a:spLocks noGrp="1"/>
          </p:cNvSpPr>
          <p:nvPr>
            <p:ph idx="1"/>
          </p:nvPr>
        </p:nvSpPr>
        <p:spPr/>
        <p:txBody>
          <a:bodyPr/>
          <a:lstStyle/>
          <a:p>
            <a:r>
              <a:rPr lang="en-US" dirty="0" smtClean="0"/>
              <a:t>A continuing need for the existence of the “other .. For example a different race available to be prejudice against</a:t>
            </a:r>
          </a:p>
          <a:p>
            <a:r>
              <a:rPr lang="en-US" dirty="0" smtClean="0"/>
              <a:t>“False Democracy” allows “others” into the group and positions of power, then force failure to prove that “others” are not worthy to be part of us…women…other races etc.</a:t>
            </a:r>
          </a:p>
          <a:p>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92E3F04C-7B42-438D-810E-5031541BE4F1}" type="slidenum">
              <a:rPr lang="en-US" smtClean="0"/>
              <a:t>8</a:t>
            </a:fld>
            <a:endParaRPr lang="en-US" dirty="0"/>
          </a:p>
        </p:txBody>
      </p:sp>
    </p:spTree>
    <p:extLst>
      <p:ext uri="{BB962C8B-B14F-4D97-AF65-F5344CB8AC3E}">
        <p14:creationId xmlns:p14="http://schemas.microsoft.com/office/powerpoint/2010/main" val="2957611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bifurcated and somewhat confusing role of “democratic </a:t>
            </a:r>
            <a:r>
              <a:rPr lang="en-US" dirty="0" err="1" smtClean="0"/>
              <a:t>othering</a:t>
            </a:r>
            <a:r>
              <a:rPr lang="en-US" dirty="0" smtClean="0"/>
              <a:t>”</a:t>
            </a:r>
            <a:endParaRPr lang="en-US" dirty="0"/>
          </a:p>
        </p:txBody>
      </p:sp>
      <p:sp>
        <p:nvSpPr>
          <p:cNvPr id="3" name="Content Placeholder 2"/>
          <p:cNvSpPr>
            <a:spLocks noGrp="1"/>
          </p:cNvSpPr>
          <p:nvPr>
            <p:ph idx="1"/>
          </p:nvPr>
        </p:nvSpPr>
        <p:spPr>
          <a:xfrm>
            <a:off x="533400" y="2057401"/>
            <a:ext cx="8229600" cy="4800600"/>
          </a:xfrm>
        </p:spPr>
        <p:txBody>
          <a:bodyPr/>
          <a:lstStyle/>
          <a:p>
            <a:r>
              <a:rPr lang="en-US" dirty="0" smtClean="0"/>
              <a:t>Exclusionary – to make the other as unlike us as possible</a:t>
            </a:r>
          </a:p>
          <a:p>
            <a:r>
              <a:rPr lang="en-US" dirty="0" smtClean="0"/>
              <a:t>Incorporating – to assimilate and deny existence and voice</a:t>
            </a:r>
          </a:p>
          <a:p>
            <a:r>
              <a:rPr lang="en-US" dirty="0" smtClean="0"/>
              <a:t>In the assault on democracy it appears in “wooing” a group of voters (typically “others” into your own group then not allowing them to voice or form the group’s agenda is a classic example..</a:t>
            </a:r>
            <a:endParaRPr lang="en-US" dirty="0"/>
          </a:p>
        </p:txBody>
      </p:sp>
      <p:sp>
        <p:nvSpPr>
          <p:cNvPr id="4" name="Slide Number Placeholder 3"/>
          <p:cNvSpPr>
            <a:spLocks noGrp="1"/>
          </p:cNvSpPr>
          <p:nvPr>
            <p:ph type="sldNum" sz="quarter" idx="12"/>
          </p:nvPr>
        </p:nvSpPr>
        <p:spPr/>
        <p:txBody>
          <a:bodyPr/>
          <a:lstStyle/>
          <a:p>
            <a:fld id="{92E3F04C-7B42-438D-810E-5031541BE4F1}" type="slidenum">
              <a:rPr lang="en-US" smtClean="0"/>
              <a:t>9</a:t>
            </a:fld>
            <a:endParaRPr lang="en-US" dirty="0"/>
          </a:p>
        </p:txBody>
      </p:sp>
    </p:spTree>
    <p:extLst>
      <p:ext uri="{BB962C8B-B14F-4D97-AF65-F5344CB8AC3E}">
        <p14:creationId xmlns:p14="http://schemas.microsoft.com/office/powerpoint/2010/main" val="215244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554</TotalTime>
  <Words>1480</Words>
  <Application>Microsoft Office PowerPoint</Application>
  <PresentationFormat>Diavetítés a képernyőre (4:3 oldalarány)</PresentationFormat>
  <Paragraphs>198</Paragraphs>
  <Slides>37</Slides>
  <Notes>4</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37</vt:i4>
      </vt:variant>
    </vt:vector>
  </HeadingPairs>
  <TitlesOfParts>
    <vt:vector size="39" baseType="lpstr">
      <vt:lpstr>Office Theme</vt:lpstr>
      <vt:lpstr>Document</vt:lpstr>
      <vt:lpstr>An Illusion of Democracy?</vt:lpstr>
      <vt:lpstr>Democracy is under assault</vt:lpstr>
      <vt:lpstr>Traditional bastions of democracy</vt:lpstr>
      <vt:lpstr>Role</vt:lpstr>
      <vt:lpstr>Observations about democratic “Othering”</vt:lpstr>
      <vt:lpstr>Today there is a more narrow political definition of oneself/group</vt:lpstr>
      <vt:lpstr>Not Me and Diversity</vt:lpstr>
      <vt:lpstr>Dependent on the “Other”</vt:lpstr>
      <vt:lpstr>The bifurcated and somewhat confusing role of “democratic othering”</vt:lpstr>
      <vt:lpstr>Democratic inconsistencies</vt:lpstr>
      <vt:lpstr>Where are the “others”?</vt:lpstr>
      <vt:lpstr>Success?</vt:lpstr>
      <vt:lpstr>PowerPoint bemutató</vt:lpstr>
      <vt:lpstr>PowerPoint bemutató</vt:lpstr>
      <vt:lpstr>PowerPoint bemutató</vt:lpstr>
      <vt:lpstr>Results of the Change to a Consumer Society</vt:lpstr>
      <vt:lpstr>American Household Adaptations to Pressures on Standard of Living</vt:lpstr>
      <vt:lpstr>Democracy in a Fearful Society</vt:lpstr>
      <vt:lpstr>Thoughts on Sustaining Democracy in a University Setting</vt:lpstr>
      <vt:lpstr>Thoughts</vt:lpstr>
      <vt:lpstr>Thoughts</vt:lpstr>
      <vt:lpstr>Thoughts</vt:lpstr>
      <vt:lpstr>Thoughts</vt:lpstr>
      <vt:lpstr>Thoughts</vt:lpstr>
      <vt:lpstr>Thoughts</vt:lpstr>
      <vt:lpstr>Concerns at University</vt:lpstr>
      <vt:lpstr>“OTHERS”</vt:lpstr>
      <vt:lpstr>Change in Age 15-64 2009 - 2050</vt:lpstr>
      <vt:lpstr>Immigration-Emigration  2010 to 2050 Estimates from U.N. in thousands</vt:lpstr>
      <vt:lpstr>Percent of Population  in America 2050</vt:lpstr>
      <vt:lpstr>DIVERSITY</vt:lpstr>
      <vt:lpstr>Immigrants and Business</vt:lpstr>
      <vt:lpstr>Voting in US and Hungary</vt:lpstr>
      <vt:lpstr>Election 2012</vt:lpstr>
      <vt:lpstr>“others together win”</vt:lpstr>
      <vt:lpstr>PowerPoint bemutató</vt:lpstr>
      <vt:lpstr>HAVE WE?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Illusion of Democracy?</dc:title>
  <dc:creator>Lawson,Thomas Richard</dc:creator>
  <cp:lastModifiedBy>bodi</cp:lastModifiedBy>
  <cp:revision>46</cp:revision>
  <cp:lastPrinted>2012-10-23T18:32:20Z</cp:lastPrinted>
  <dcterms:created xsi:type="dcterms:W3CDTF">2012-10-17T15:31:11Z</dcterms:created>
  <dcterms:modified xsi:type="dcterms:W3CDTF">2012-11-13T14:39:19Z</dcterms:modified>
</cp:coreProperties>
</file>