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0" r:id="rId4"/>
    <p:sldId id="259" r:id="rId5"/>
    <p:sldId id="260" r:id="rId6"/>
    <p:sldId id="261" r:id="rId7"/>
    <p:sldId id="262" r:id="rId8"/>
    <p:sldId id="263" r:id="rId9"/>
    <p:sldId id="264" r:id="rId10"/>
    <p:sldId id="265" r:id="rId11"/>
    <p:sldId id="266" r:id="rId12"/>
    <p:sldId id="298" r:id="rId13"/>
    <p:sldId id="301" r:id="rId14"/>
    <p:sldId id="267" r:id="rId15"/>
    <p:sldId id="285" r:id="rId16"/>
    <p:sldId id="302" r:id="rId17"/>
    <p:sldId id="257" r:id="rId18"/>
    <p:sldId id="268" r:id="rId19"/>
    <p:sldId id="299" r:id="rId20"/>
    <p:sldId id="269" r:id="rId21"/>
    <p:sldId id="270" r:id="rId22"/>
    <p:sldId id="271" r:id="rId23"/>
    <p:sldId id="272" r:id="rId24"/>
    <p:sldId id="273" r:id="rId25"/>
    <p:sldId id="274" r:id="rId26"/>
    <p:sldId id="275" r:id="rId27"/>
    <p:sldId id="276" r:id="rId28"/>
    <p:sldId id="277" r:id="rId29"/>
    <p:sldId id="278" r:id="rId30"/>
    <p:sldId id="280" r:id="rId31"/>
    <p:sldId id="281" r:id="rId32"/>
    <p:sldId id="282" r:id="rId33"/>
    <p:sldId id="283" r:id="rId34"/>
    <p:sldId id="284" r:id="rId35"/>
    <p:sldId id="288" r:id="rId36"/>
    <p:sldId id="286" r:id="rId37"/>
    <p:sldId id="287" r:id="rId38"/>
    <p:sldId id="289" r:id="rId39"/>
    <p:sldId id="290" r:id="rId40"/>
    <p:sldId id="291" r:id="rId41"/>
    <p:sldId id="292" r:id="rId42"/>
    <p:sldId id="293" r:id="rId43"/>
    <p:sldId id="294" r:id="rId44"/>
    <p:sldId id="295" r:id="rId45"/>
    <p:sldId id="296" r:id="rId46"/>
    <p:sldId id="297" r:id="rId4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76" d="100"/>
          <a:sy n="76" d="100"/>
        </p:scale>
        <p:origin x="-1411" y="-1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1E9F020-D71E-40D2-AEC7-EF3B8B30C725}" type="datetimeFigureOut">
              <a:rPr lang="hu-HU" smtClean="0"/>
              <a:t>2012.11.14.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40636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E9F020-D71E-40D2-AEC7-EF3B8B30C725}" type="datetimeFigureOut">
              <a:rPr lang="hu-HU" smtClean="0"/>
              <a:t>2012.11.14.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15032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E9F020-D71E-40D2-AEC7-EF3B8B30C725}" type="datetimeFigureOut">
              <a:rPr lang="hu-HU" smtClean="0"/>
              <a:t>2012.11.14.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125054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E9F020-D71E-40D2-AEC7-EF3B8B30C725}" type="datetimeFigureOut">
              <a:rPr lang="hu-HU" smtClean="0"/>
              <a:t>2012.11.14.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35633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1E9F020-D71E-40D2-AEC7-EF3B8B30C725}" type="datetimeFigureOut">
              <a:rPr lang="hu-HU" smtClean="0"/>
              <a:t>2012.11.14.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36044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1E9F020-D71E-40D2-AEC7-EF3B8B30C725}" type="datetimeFigureOut">
              <a:rPr lang="hu-HU" smtClean="0"/>
              <a:t>2012.11.14.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187966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1E9F020-D71E-40D2-AEC7-EF3B8B30C725}" type="datetimeFigureOut">
              <a:rPr lang="hu-HU" smtClean="0"/>
              <a:t>2012.11.14.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129026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1E9F020-D71E-40D2-AEC7-EF3B8B30C725}" type="datetimeFigureOut">
              <a:rPr lang="hu-HU" smtClean="0"/>
              <a:t>2012.11.14.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293130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1E9F020-D71E-40D2-AEC7-EF3B8B30C725}" type="datetimeFigureOut">
              <a:rPr lang="hu-HU" smtClean="0"/>
              <a:t>2012.11.14.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42118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1E9F020-D71E-40D2-AEC7-EF3B8B30C725}" type="datetimeFigureOut">
              <a:rPr lang="hu-HU" smtClean="0"/>
              <a:t>2012.11.14.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425873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1E9F020-D71E-40D2-AEC7-EF3B8B30C725}" type="datetimeFigureOut">
              <a:rPr lang="hu-HU" smtClean="0"/>
              <a:t>2012.11.14.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8BDF183-1EA0-43C8-80C3-0E96BF633368}" type="slidenum">
              <a:rPr lang="hu-HU" smtClean="0"/>
              <a:t>‹#›</a:t>
            </a:fld>
            <a:endParaRPr lang="hu-HU"/>
          </a:p>
        </p:txBody>
      </p:sp>
    </p:spTree>
    <p:extLst>
      <p:ext uri="{BB962C8B-B14F-4D97-AF65-F5344CB8AC3E}">
        <p14:creationId xmlns:p14="http://schemas.microsoft.com/office/powerpoint/2010/main" val="222278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9F020-D71E-40D2-AEC7-EF3B8B30C725}" type="datetimeFigureOut">
              <a:rPr lang="hu-HU" smtClean="0"/>
              <a:t>2012.11.14.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DF183-1EA0-43C8-80C3-0E96BF633368}" type="slidenum">
              <a:rPr lang="hu-HU" smtClean="0"/>
              <a:t>‹#›</a:t>
            </a:fld>
            <a:endParaRPr lang="hu-HU"/>
          </a:p>
        </p:txBody>
      </p:sp>
    </p:spTree>
    <p:extLst>
      <p:ext uri="{BB962C8B-B14F-4D97-AF65-F5344CB8AC3E}">
        <p14:creationId xmlns:p14="http://schemas.microsoft.com/office/powerpoint/2010/main" val="1397896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File:Kondratieff_Wave.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uardian.co.uk/obituaries/story/0,,2226395,00.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ebmail2.mtapti.hu/exchweb/bin/redir.asp?URL=http://www.tk.mta.hu/pti/los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3154362"/>
          </a:xfrm>
        </p:spPr>
        <p:txBody>
          <a:bodyPr>
            <a:normAutofit/>
          </a:bodyPr>
          <a:lstStyle/>
          <a:p>
            <a:r>
              <a:rPr lang="en-GB" sz="2800" dirty="0"/>
              <a:t>A historical </a:t>
            </a:r>
            <a:r>
              <a:rPr lang="en-GB" sz="2800" dirty="0" smtClean="0"/>
              <a:t>case </a:t>
            </a:r>
            <a:r>
              <a:rPr lang="en-GB" sz="2800" dirty="0"/>
              <a:t>- Investment of the human capital</a:t>
            </a:r>
            <a:r>
              <a:rPr lang="en-US" sz="2800" dirty="0" smtClean="0"/>
              <a:t/>
            </a:r>
            <a:br>
              <a:rPr lang="en-US" sz="2800" dirty="0" smtClean="0"/>
            </a:br>
            <a:r>
              <a:rPr lang="en-US" sz="2800" b="1" dirty="0" smtClean="0"/>
              <a:t>The Hungarian cases </a:t>
            </a:r>
            <a:r>
              <a:rPr lang="hu-HU" sz="2800" b="1" dirty="0" smtClean="0"/>
              <a:t/>
            </a:r>
            <a:br>
              <a:rPr lang="hu-HU" sz="2800" b="1" dirty="0" smtClean="0"/>
            </a:br>
            <a:r>
              <a:rPr lang="en-US" sz="2800" b="1" dirty="0" smtClean="0"/>
              <a:t>(a thought experiment)</a:t>
            </a:r>
            <a:br>
              <a:rPr lang="en-US" sz="2800" b="1" dirty="0" smtClean="0"/>
            </a:br>
            <a:r>
              <a:rPr lang="hu-HU" sz="2800" b="1" dirty="0" smtClean="0"/>
              <a:t/>
            </a:r>
            <a:br>
              <a:rPr lang="hu-HU" sz="2800" b="1" dirty="0" smtClean="0"/>
            </a:br>
            <a:r>
              <a:rPr lang="hu-HU" sz="2800" b="1" dirty="0" smtClean="0"/>
              <a:t>15 november 2012 </a:t>
            </a:r>
            <a:br>
              <a:rPr lang="hu-HU" sz="2800" b="1" dirty="0" smtClean="0"/>
            </a:br>
            <a:r>
              <a:rPr lang="hu-HU" sz="2800" b="1" dirty="0" smtClean="0"/>
              <a:t>Debrecen</a:t>
            </a:r>
            <a:r>
              <a:rPr lang="en-US" sz="1800" dirty="0" smtClean="0"/>
              <a:t/>
            </a:r>
            <a:br>
              <a:rPr lang="en-US" sz="1800" dirty="0" smtClean="0"/>
            </a:br>
            <a:endParaRPr lang="en-US" sz="2000" dirty="0"/>
          </a:p>
        </p:txBody>
      </p:sp>
      <p:sp>
        <p:nvSpPr>
          <p:cNvPr id="3" name="Tartalom helye 2"/>
          <p:cNvSpPr>
            <a:spLocks noGrp="1"/>
          </p:cNvSpPr>
          <p:nvPr>
            <p:ph idx="1"/>
          </p:nvPr>
        </p:nvSpPr>
        <p:spPr>
          <a:xfrm>
            <a:off x="457200" y="3501008"/>
            <a:ext cx="8229600" cy="3312368"/>
          </a:xfrm>
        </p:spPr>
        <p:txBody>
          <a:bodyPr>
            <a:normAutofit/>
          </a:bodyPr>
          <a:lstStyle/>
          <a:p>
            <a:pPr marL="0" indent="0" algn="ctr">
              <a:buNone/>
            </a:pPr>
            <a:r>
              <a:rPr lang="en-US" sz="1400" b="1" dirty="0" err="1" smtClean="0"/>
              <a:t>Ferenc</a:t>
            </a:r>
            <a:r>
              <a:rPr lang="en-US" sz="1400" b="1" dirty="0" smtClean="0"/>
              <a:t> </a:t>
            </a:r>
            <a:r>
              <a:rPr lang="en-US" sz="1400" b="1" dirty="0" err="1" smtClean="0"/>
              <a:t>Bódi</a:t>
            </a:r>
            <a:r>
              <a:rPr lang="en-US" sz="1400" b="1" dirty="0" smtClean="0"/>
              <a:t> </a:t>
            </a:r>
            <a:r>
              <a:rPr lang="en-US" sz="1400" b="1" dirty="0" err="1" smtClean="0"/>
              <a:t>Ph</a:t>
            </a:r>
            <a:r>
              <a:rPr lang="hu-HU" sz="1400" b="1" dirty="0" smtClean="0"/>
              <a:t>.</a:t>
            </a:r>
            <a:r>
              <a:rPr lang="en-US" sz="1400" b="1" dirty="0" smtClean="0"/>
              <a:t> D</a:t>
            </a:r>
            <a:r>
              <a:rPr lang="hu-HU" sz="1400" b="1" dirty="0" smtClean="0"/>
              <a:t>.</a:t>
            </a:r>
            <a:endParaRPr lang="en-US" sz="1400" b="1" dirty="0" smtClean="0"/>
          </a:p>
          <a:p>
            <a:pPr marL="0" indent="0" algn="ctr">
              <a:buNone/>
            </a:pPr>
            <a:r>
              <a:rPr lang="en-US" sz="1400" b="1" dirty="0" smtClean="0"/>
              <a:t>bodi@mtapti.hu</a:t>
            </a:r>
          </a:p>
          <a:p>
            <a:pPr marL="0" indent="0" algn="ctr">
              <a:buNone/>
            </a:pPr>
            <a:r>
              <a:rPr lang="en-US" sz="1400" b="1" dirty="0" smtClean="0"/>
              <a:t>Centre for Social Sciences</a:t>
            </a:r>
            <a:r>
              <a:rPr lang="hu-HU" sz="1400" b="1" dirty="0" smtClean="0"/>
              <a:t>,</a:t>
            </a:r>
          </a:p>
          <a:p>
            <a:pPr marL="0" indent="0" algn="ctr">
              <a:buNone/>
            </a:pPr>
            <a:r>
              <a:rPr lang="en-US" sz="1400" b="1" dirty="0"/>
              <a:t>Hungarian Academy of Science</a:t>
            </a:r>
          </a:p>
          <a:p>
            <a:pPr marL="0" indent="0" algn="ctr">
              <a:buNone/>
            </a:pPr>
            <a:r>
              <a:rPr lang="en-US" sz="1400" b="1" dirty="0" smtClean="0"/>
              <a:t>senior researcher fellow</a:t>
            </a:r>
          </a:p>
          <a:p>
            <a:pPr marL="0" indent="0" algn="ctr">
              <a:buNone/>
            </a:pPr>
            <a:endParaRPr lang="en-US" sz="1500" dirty="0" smtClean="0"/>
          </a:p>
          <a:p>
            <a:pPr marL="0" indent="0" algn="ctr">
              <a:buNone/>
            </a:pPr>
            <a:endParaRPr lang="en-US" sz="1600" dirty="0" smtClean="0"/>
          </a:p>
          <a:p>
            <a:pPr marL="0" indent="0">
              <a:buNone/>
            </a:pPr>
            <a:endParaRPr lang="hu-HU" sz="1400" b="1" dirty="0" smtClean="0"/>
          </a:p>
          <a:p>
            <a:pPr marL="0" indent="0" algn="ctr">
              <a:buNone/>
            </a:pPr>
            <a:r>
              <a:rPr lang="en-US" sz="1400" b="1" dirty="0" smtClean="0"/>
              <a:t>Hungarian </a:t>
            </a:r>
            <a:r>
              <a:rPr lang="en-US" sz="1400" b="1" dirty="0"/>
              <a:t>Scientific Research </a:t>
            </a:r>
            <a:r>
              <a:rPr lang="en-US" sz="1400" b="1" dirty="0" smtClean="0"/>
              <a:t>Fund</a:t>
            </a:r>
            <a:r>
              <a:rPr lang="hu-HU" sz="1400" b="1" dirty="0" smtClean="0"/>
              <a:t> (OTKA) 81667.  </a:t>
            </a:r>
            <a:r>
              <a:rPr lang="en-GB" sz="1300" b="1" dirty="0" smtClean="0"/>
              <a:t>Changes </a:t>
            </a:r>
            <a:r>
              <a:rPr lang="en-GB" sz="1300" b="1" dirty="0"/>
              <a:t>– Crises – Reactions (Adaptation of local organizations of social services in peripheral countries in Europe)</a:t>
            </a:r>
            <a:endParaRPr lang="hu-HU" sz="1300" dirty="0"/>
          </a:p>
          <a:p>
            <a:pPr marL="0" indent="0">
              <a:buNone/>
            </a:pPr>
            <a:endParaRPr lang="hu-HU" dirty="0" smtClean="0"/>
          </a:p>
          <a:p>
            <a:endParaRPr lang="hu-HU" dirty="0"/>
          </a:p>
          <a:p>
            <a:pPr marL="0" indent="0">
              <a:buNone/>
            </a:pPr>
            <a:endParaRPr lang="en-US"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668" y="4941168"/>
            <a:ext cx="1475656" cy="571660"/>
          </a:xfrm>
          <a:prstGeom prst="rect">
            <a:avLst/>
          </a:prstGeom>
        </p:spPr>
      </p:pic>
    </p:spTree>
    <p:extLst>
      <p:ext uri="{BB962C8B-B14F-4D97-AF65-F5344CB8AC3E}">
        <p14:creationId xmlns:p14="http://schemas.microsoft.com/office/powerpoint/2010/main" val="60066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t>WAR and Postwar Boom 1930-1980’s</a:t>
            </a:r>
            <a:endParaRPr lang="en-US" dirty="0"/>
          </a:p>
        </p:txBody>
      </p:sp>
      <p:sp>
        <p:nvSpPr>
          <p:cNvPr id="3" name="Szöveg helye 2"/>
          <p:cNvSpPr>
            <a:spLocks noGrp="1"/>
          </p:cNvSpPr>
          <p:nvPr>
            <p:ph type="body" idx="1"/>
          </p:nvPr>
        </p:nvSpPr>
        <p:spPr/>
        <p:txBody>
          <a:bodyPr/>
          <a:lstStyle/>
          <a:p>
            <a:r>
              <a:rPr lang="en-US" dirty="0" smtClean="0"/>
              <a:t>Innovation </a:t>
            </a:r>
            <a:endParaRPr lang="en-US" dirty="0"/>
          </a:p>
        </p:txBody>
      </p:sp>
      <p:sp>
        <p:nvSpPr>
          <p:cNvPr id="4" name="Tartalom helye 3"/>
          <p:cNvSpPr>
            <a:spLocks noGrp="1"/>
          </p:cNvSpPr>
          <p:nvPr>
            <p:ph sz="half" idx="2"/>
          </p:nvPr>
        </p:nvSpPr>
        <p:spPr>
          <a:xfrm>
            <a:off x="179512" y="2174875"/>
            <a:ext cx="4317876" cy="3951288"/>
          </a:xfrm>
        </p:spPr>
        <p:txBody>
          <a:bodyPr>
            <a:normAutofit fontScale="92500" lnSpcReduction="20000"/>
          </a:bodyPr>
          <a:lstStyle/>
          <a:p>
            <a:r>
              <a:rPr lang="en-US" b="1" dirty="0"/>
              <a:t>Oil displaces coal. </a:t>
            </a:r>
            <a:r>
              <a:rPr lang="en-US" dirty="0"/>
              <a:t>Suburban growth and infrastructure. Greatest period of agricultural productivity growth 1940s-1970s. Consumer goods, semiconductors, business computers, plastics, synthetic fibers, fertilizers, television and electronics, green revolution, military-industrial complex, diffusion of commercial aviation and air conditioning, beginning nuclear utilities. </a:t>
            </a:r>
            <a:endParaRPr lang="hu-HU" dirty="0"/>
          </a:p>
        </p:txBody>
      </p:sp>
      <p:sp>
        <p:nvSpPr>
          <p:cNvPr id="5" name="Szöveg helye 4"/>
          <p:cNvSpPr>
            <a:spLocks noGrp="1"/>
          </p:cNvSpPr>
          <p:nvPr>
            <p:ph type="body" sz="quarter" idx="3"/>
          </p:nvPr>
        </p:nvSpPr>
        <p:spPr/>
        <p:txBody>
          <a:bodyPr/>
          <a:lstStyle/>
          <a:p>
            <a:r>
              <a:rPr lang="en-US" dirty="0" smtClean="0"/>
              <a:t>Saturation point</a:t>
            </a:r>
            <a:endParaRPr lang="en-US" dirty="0"/>
          </a:p>
        </p:txBody>
      </p:sp>
      <p:sp>
        <p:nvSpPr>
          <p:cNvPr id="6" name="Tartalom helye 5"/>
          <p:cNvSpPr>
            <a:spLocks noGrp="1"/>
          </p:cNvSpPr>
          <p:nvPr>
            <p:ph sz="quarter" idx="4"/>
          </p:nvPr>
        </p:nvSpPr>
        <p:spPr>
          <a:xfrm>
            <a:off x="4645025" y="2174875"/>
            <a:ext cx="4247455" cy="3951288"/>
          </a:xfrm>
        </p:spPr>
        <p:txBody>
          <a:bodyPr>
            <a:normAutofit lnSpcReduction="10000"/>
          </a:bodyPr>
          <a:lstStyle/>
          <a:p>
            <a:r>
              <a:rPr lang="en-US" dirty="0"/>
              <a:t>1940s-50s: Diesel locomotive displaces steam. 1971: Peak U.S. oil production 1973: Peak steel consumption in U.S. Pennsylvania steel cities and industrial mid-west turn into "rust belt". 1973: Slow economic and productivity growth noted. 1980s: Highway system near </a:t>
            </a:r>
            <a:r>
              <a:rPr lang="en-US" dirty="0" smtClean="0"/>
              <a:t>saturation</a:t>
            </a:r>
            <a:r>
              <a:rPr lang="hu-HU" dirty="0" smtClean="0"/>
              <a:t>…</a:t>
            </a:r>
            <a:endParaRPr lang="hu-HU" dirty="0"/>
          </a:p>
        </p:txBody>
      </p:sp>
    </p:spTree>
    <p:extLst>
      <p:ext uri="{BB962C8B-B14F-4D97-AF65-F5344CB8AC3E}">
        <p14:creationId xmlns:p14="http://schemas.microsoft.com/office/powerpoint/2010/main" val="321634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a:t>Post Industrial Era: Information Technology and care of </a:t>
            </a:r>
            <a:r>
              <a:rPr lang="en-US" dirty="0" smtClean="0"/>
              <a:t>elderly</a:t>
            </a:r>
            <a:r>
              <a:rPr lang="hu-HU" dirty="0" smtClean="0"/>
              <a:t> 1980-?</a:t>
            </a:r>
            <a:endParaRPr lang="hu-HU" dirty="0"/>
          </a:p>
        </p:txBody>
      </p:sp>
      <p:sp>
        <p:nvSpPr>
          <p:cNvPr id="3" name="Szöveg helye 2"/>
          <p:cNvSpPr>
            <a:spLocks noGrp="1"/>
          </p:cNvSpPr>
          <p:nvPr>
            <p:ph type="body" idx="1"/>
          </p:nvPr>
        </p:nvSpPr>
        <p:spPr/>
        <p:txBody>
          <a:bodyPr/>
          <a:lstStyle/>
          <a:p>
            <a:r>
              <a:rPr lang="en-US" dirty="0" smtClean="0"/>
              <a:t>Innovation </a:t>
            </a:r>
            <a:endParaRPr lang="en-US" dirty="0"/>
          </a:p>
        </p:txBody>
      </p:sp>
      <p:sp>
        <p:nvSpPr>
          <p:cNvPr id="4" name="Tartalom helye 3"/>
          <p:cNvSpPr>
            <a:spLocks noGrp="1"/>
          </p:cNvSpPr>
          <p:nvPr>
            <p:ph sz="half" idx="2"/>
          </p:nvPr>
        </p:nvSpPr>
        <p:spPr>
          <a:xfrm>
            <a:off x="251520" y="2174875"/>
            <a:ext cx="4245868" cy="3951288"/>
          </a:xfrm>
        </p:spPr>
        <p:txBody>
          <a:bodyPr>
            <a:normAutofit fontScale="92500"/>
          </a:bodyPr>
          <a:lstStyle/>
          <a:p>
            <a:r>
              <a:rPr lang="en-US" dirty="0"/>
              <a:t>Fiber optics and Internet, personal computers, wireless technology, on line commerce, biotechnology, Reagan's "Star Wars" military projects. Energy conservation. Beginning of industrial robots. In the U.S. health care becomes a major sector of the economy (16%) and financial sector increases to 7.5% of economy.</a:t>
            </a:r>
            <a:endParaRPr lang="hu-HU" dirty="0"/>
          </a:p>
        </p:txBody>
      </p:sp>
      <p:sp>
        <p:nvSpPr>
          <p:cNvPr id="5" name="Szöveg helye 4"/>
          <p:cNvSpPr>
            <a:spLocks noGrp="1"/>
          </p:cNvSpPr>
          <p:nvPr>
            <p:ph type="body" sz="quarter" idx="3"/>
          </p:nvPr>
        </p:nvSpPr>
        <p:spPr/>
        <p:txBody>
          <a:bodyPr/>
          <a:lstStyle/>
          <a:p>
            <a:r>
              <a:rPr lang="en-US" dirty="0" smtClean="0"/>
              <a:t>Saturation point</a:t>
            </a:r>
            <a:endParaRPr lang="en-US" dirty="0"/>
          </a:p>
        </p:txBody>
      </p:sp>
      <p:sp>
        <p:nvSpPr>
          <p:cNvPr id="6" name="Tartalom helye 5"/>
          <p:cNvSpPr>
            <a:spLocks noGrp="1"/>
          </p:cNvSpPr>
          <p:nvPr>
            <p:ph sz="quarter" idx="4"/>
          </p:nvPr>
        </p:nvSpPr>
        <p:spPr>
          <a:xfrm>
            <a:off x="4644008" y="2132856"/>
            <a:ext cx="4320480" cy="3951288"/>
          </a:xfrm>
        </p:spPr>
        <p:txBody>
          <a:bodyPr/>
          <a:lstStyle/>
          <a:p>
            <a:r>
              <a:rPr lang="en-US" sz="2000" dirty="0"/>
              <a:t>1984: Peak U.S. employment in computer manufacturing. Long term decline in U.S. capacity utilization </a:t>
            </a:r>
            <a:endParaRPr lang="hu-HU" sz="2000" dirty="0" smtClean="0"/>
          </a:p>
          <a:p>
            <a:r>
              <a:rPr lang="en-US" sz="2000" dirty="0"/>
              <a:t>1990s: Automobiles, land line telephones, chemicals, plastics, appliances, paper, other basic materials, commercial aviation. </a:t>
            </a:r>
            <a:endParaRPr lang="hu-HU" sz="2000" dirty="0" smtClean="0"/>
          </a:p>
          <a:p>
            <a:r>
              <a:rPr lang="en-US" sz="2000" dirty="0"/>
              <a:t>2001: Computers, fiber optics 2000s: Crop yields approach limits of photosynthesis. 2008: Developed world on verge of </a:t>
            </a:r>
            <a:r>
              <a:rPr lang="en-US" sz="2000" dirty="0" smtClean="0"/>
              <a:t>depression </a:t>
            </a:r>
            <a:r>
              <a:rPr lang="hu-HU" sz="2000" dirty="0"/>
              <a:t>e</a:t>
            </a:r>
            <a:r>
              <a:rPr lang="hu-HU" sz="2000" dirty="0" smtClean="0"/>
              <a:t>tc.</a:t>
            </a:r>
          </a:p>
          <a:p>
            <a:endParaRPr lang="hu-HU" dirty="0"/>
          </a:p>
        </p:txBody>
      </p:sp>
    </p:spTree>
    <p:extLst>
      <p:ext uri="{BB962C8B-B14F-4D97-AF65-F5344CB8AC3E}">
        <p14:creationId xmlns:p14="http://schemas.microsoft.com/office/powerpoint/2010/main" val="135412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en-US" sz="3600" dirty="0" smtClean="0"/>
              <a:t>Sequence of technological </a:t>
            </a:r>
            <a:r>
              <a:rPr lang="en-US" sz="3600" dirty="0" err="1" smtClean="0"/>
              <a:t>Kondratiev</a:t>
            </a:r>
            <a:r>
              <a:rPr lang="en-US" sz="3600" dirty="0" smtClean="0"/>
              <a:t> Waves </a:t>
            </a:r>
            <a:endParaRPr lang="en-US" sz="3600" dirty="0"/>
          </a:p>
        </p:txBody>
      </p:sp>
      <p:sp>
        <p:nvSpPr>
          <p:cNvPr id="3" name="Tartalom helye 2"/>
          <p:cNvSpPr>
            <a:spLocks noGrp="1"/>
          </p:cNvSpPr>
          <p:nvPr>
            <p:ph idx="1"/>
          </p:nvPr>
        </p:nvSpPr>
        <p:spPr/>
        <p:txBody>
          <a:bodyPr/>
          <a:lstStyle/>
          <a:p>
            <a:endParaRPr lang="hu-HU" dirty="0"/>
          </a:p>
        </p:txBody>
      </p:sp>
      <p:pic>
        <p:nvPicPr>
          <p:cNvPr id="4" name="Kép 3" descr="http://upload.wikimedia.org/wikipedia/commons/thumb/c/c4/Kondratieff_Wave.svg/400px-Kondratieff_Wave.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8280920" cy="4464496"/>
          </a:xfrm>
          <a:prstGeom prst="rect">
            <a:avLst/>
          </a:prstGeom>
          <a:noFill/>
          <a:ln>
            <a:noFill/>
          </a:ln>
        </p:spPr>
      </p:pic>
    </p:spTree>
    <p:extLst>
      <p:ext uri="{BB962C8B-B14F-4D97-AF65-F5344CB8AC3E}">
        <p14:creationId xmlns:p14="http://schemas.microsoft.com/office/powerpoint/2010/main" val="178442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Theoretical </a:t>
            </a:r>
            <a:r>
              <a:rPr lang="en-US" dirty="0" smtClean="0"/>
              <a:t>background</a:t>
            </a:r>
            <a:r>
              <a:rPr lang="hu-HU" dirty="0" smtClean="0"/>
              <a:t> II. </a:t>
            </a:r>
            <a:endParaRPr lang="hu-HU" dirty="0"/>
          </a:p>
        </p:txBody>
      </p:sp>
      <p:sp>
        <p:nvSpPr>
          <p:cNvPr id="3" name="Tartalom helye 2"/>
          <p:cNvSpPr>
            <a:spLocks noGrp="1"/>
          </p:cNvSpPr>
          <p:nvPr>
            <p:ph idx="1"/>
          </p:nvPr>
        </p:nvSpPr>
        <p:spPr/>
        <p:txBody>
          <a:bodyPr>
            <a:normAutofit/>
          </a:bodyPr>
          <a:lstStyle/>
          <a:p>
            <a:pPr marL="0" indent="0">
              <a:buNone/>
            </a:pPr>
            <a:r>
              <a:rPr lang="en-US" sz="6600" dirty="0"/>
              <a:t>The second </a:t>
            </a:r>
            <a:r>
              <a:rPr lang="en-US" sz="6600" dirty="0" smtClean="0"/>
              <a:t>column</a:t>
            </a:r>
            <a:r>
              <a:rPr lang="hu-HU" sz="6600" dirty="0" smtClean="0"/>
              <a:t> </a:t>
            </a:r>
            <a:r>
              <a:rPr lang="en-US" sz="6600" dirty="0" smtClean="0"/>
              <a:t>Investment </a:t>
            </a:r>
            <a:r>
              <a:rPr lang="en-US" sz="6600" dirty="0"/>
              <a:t>in Human Capital</a:t>
            </a:r>
            <a:endParaRPr lang="hu-HU" sz="6600" dirty="0"/>
          </a:p>
        </p:txBody>
      </p:sp>
    </p:spTree>
    <p:extLst>
      <p:ext uri="{BB962C8B-B14F-4D97-AF65-F5344CB8AC3E}">
        <p14:creationId xmlns:p14="http://schemas.microsoft.com/office/powerpoint/2010/main" val="872551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p:txBody>
          <a:bodyPr/>
          <a:lstStyle/>
          <a:p>
            <a:r>
              <a:rPr lang="en-US" dirty="0" smtClean="0"/>
              <a:t>A. Schultz</a:t>
            </a:r>
            <a:r>
              <a:rPr lang="hu-HU" dirty="0" smtClean="0"/>
              <a:t>:</a:t>
            </a:r>
            <a:r>
              <a:rPr lang="en-US" dirty="0" smtClean="0"/>
              <a:t> Investment  in Human Capital</a:t>
            </a:r>
            <a:endParaRPr lang="en-US" dirty="0"/>
          </a:p>
        </p:txBody>
      </p:sp>
      <p:sp>
        <p:nvSpPr>
          <p:cNvPr id="9" name="Tartalom helye 8"/>
          <p:cNvSpPr>
            <a:spLocks noGrp="1"/>
          </p:cNvSpPr>
          <p:nvPr>
            <p:ph idx="1"/>
          </p:nvPr>
        </p:nvSpPr>
        <p:spPr/>
        <p:txBody>
          <a:bodyPr>
            <a:normAutofit fontScale="77500" lnSpcReduction="20000"/>
          </a:bodyPr>
          <a:lstStyle/>
          <a:p>
            <a:pPr lvl="0"/>
            <a:r>
              <a:rPr lang="en-US" dirty="0" smtClean="0"/>
              <a:t>1971. </a:t>
            </a:r>
            <a:r>
              <a:rPr lang="en-US" i="1" dirty="0" smtClean="0"/>
              <a:t>Investment in Human Capital: The Role of Education and of Research</a:t>
            </a:r>
            <a:r>
              <a:rPr lang="en-US" dirty="0" smtClean="0"/>
              <a:t>, New York: Free Press.</a:t>
            </a:r>
          </a:p>
          <a:p>
            <a:pPr lvl="0"/>
            <a:r>
              <a:rPr lang="en-US" dirty="0" smtClean="0"/>
              <a:t>1972. </a:t>
            </a:r>
            <a:r>
              <a:rPr lang="en-US" i="1" dirty="0" smtClean="0"/>
              <a:t>Human Resources (Human Capital: Policy Issues and Research Opportunities)</a:t>
            </a:r>
            <a:r>
              <a:rPr lang="en-US" dirty="0" smtClean="0"/>
              <a:t>, New York: National Bureau of Economic Research,</a:t>
            </a:r>
          </a:p>
          <a:p>
            <a:pPr lvl="0"/>
            <a:r>
              <a:rPr lang="en-US" dirty="0" smtClean="0"/>
              <a:t>1981. </a:t>
            </a:r>
            <a:r>
              <a:rPr lang="en-US" i="1" dirty="0" smtClean="0"/>
              <a:t>Investing in People</a:t>
            </a:r>
            <a:r>
              <a:rPr lang="en-US" dirty="0" smtClean="0"/>
              <a:t>, University of California Press. Description and chapter-preview links.</a:t>
            </a:r>
          </a:p>
          <a:p>
            <a:pPr lvl="0"/>
            <a:r>
              <a:rPr lang="en-US" dirty="0" smtClean="0"/>
              <a:t>1993. </a:t>
            </a:r>
            <a:r>
              <a:rPr lang="en-US" i="1" dirty="0" smtClean="0"/>
              <a:t>The Economics of Being Poor</a:t>
            </a:r>
            <a:r>
              <a:rPr lang="en-US" dirty="0" smtClean="0"/>
              <a:t>, Cambridge, Massachusetts, Blackwell Publishers</a:t>
            </a:r>
          </a:p>
          <a:p>
            <a:endParaRPr lang="hu-HU" dirty="0"/>
          </a:p>
        </p:txBody>
      </p:sp>
      <p:sp>
        <p:nvSpPr>
          <p:cNvPr id="10" name="Szöveg helye 9"/>
          <p:cNvSpPr>
            <a:spLocks noGrp="1"/>
          </p:cNvSpPr>
          <p:nvPr>
            <p:ph type="body" sz="half" idx="2"/>
          </p:nvPr>
        </p:nvSpPr>
        <p:spPr/>
        <p:txBody>
          <a:bodyPr/>
          <a:lstStyle/>
          <a:p>
            <a:endParaRPr lang="hu-HU" dirty="0"/>
          </a:p>
        </p:txBody>
      </p:sp>
      <p:pic>
        <p:nvPicPr>
          <p:cNvPr id="1026" name="Picture 2" descr="C:\Users\bodi\Pictures\Egyebek\Theodore_Schul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27200"/>
            <a:ext cx="3024336" cy="38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1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200" dirty="0" smtClean="0"/>
              <a:t>Human Capital Theory</a:t>
            </a:r>
            <a:endParaRPr lang="en-US" sz="3200"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1268760"/>
            <a:ext cx="5184576" cy="4536504"/>
          </a:xfrm>
        </p:spPr>
      </p:pic>
      <p:sp>
        <p:nvSpPr>
          <p:cNvPr id="4" name="Szöveg helye 3"/>
          <p:cNvSpPr>
            <a:spLocks noGrp="1"/>
          </p:cNvSpPr>
          <p:nvPr>
            <p:ph type="body" sz="half" idx="2"/>
          </p:nvPr>
        </p:nvSpPr>
        <p:spPr>
          <a:xfrm>
            <a:off x="179512" y="1435100"/>
            <a:ext cx="3286001" cy="4691063"/>
          </a:xfrm>
        </p:spPr>
        <p:txBody>
          <a:bodyPr>
            <a:noAutofit/>
          </a:bodyPr>
          <a:lstStyle/>
          <a:p>
            <a:r>
              <a:rPr lang="en-US" sz="1800" dirty="0" smtClean="0"/>
              <a:t>Schultz researched into why post-World War II Germany and Japan recovered, at almost miraculous speeds from the widespread devastation. Contrast this with the United Kingdom which was still rationing food long after the war. His conclusion was that the speed of recovery was due to a healthy and highly educated population; education makes people productive and good healthcare keeps the education investment around and able to produce. One of his main contributions was later called Human Capital Theory</a:t>
            </a:r>
            <a:endParaRPr lang="en-US" sz="1800" dirty="0"/>
          </a:p>
        </p:txBody>
      </p:sp>
    </p:spTree>
    <p:extLst>
      <p:ext uri="{BB962C8B-B14F-4D97-AF65-F5344CB8AC3E}">
        <p14:creationId xmlns:p14="http://schemas.microsoft.com/office/powerpoint/2010/main" val="2026880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Theoretical background</a:t>
            </a:r>
            <a:r>
              <a:rPr lang="hu-HU" dirty="0"/>
              <a:t> </a:t>
            </a:r>
            <a:r>
              <a:rPr lang="hu-HU" dirty="0" smtClean="0"/>
              <a:t>III.</a:t>
            </a:r>
            <a:endParaRPr lang="hu-HU" dirty="0"/>
          </a:p>
        </p:txBody>
      </p:sp>
      <p:sp>
        <p:nvSpPr>
          <p:cNvPr id="3" name="Tartalom helye 2"/>
          <p:cNvSpPr>
            <a:spLocks noGrp="1"/>
          </p:cNvSpPr>
          <p:nvPr>
            <p:ph idx="1"/>
          </p:nvPr>
        </p:nvSpPr>
        <p:spPr/>
        <p:txBody>
          <a:bodyPr>
            <a:normAutofit/>
          </a:bodyPr>
          <a:lstStyle/>
          <a:p>
            <a:pPr marL="0" indent="0">
              <a:buNone/>
            </a:pPr>
            <a:r>
              <a:rPr lang="en-US" sz="5400" dirty="0" smtClean="0"/>
              <a:t>A sociological Theory of Law</a:t>
            </a:r>
            <a:endParaRPr lang="en-US" sz="5400" dirty="0"/>
          </a:p>
        </p:txBody>
      </p:sp>
    </p:spTree>
    <p:extLst>
      <p:ext uri="{BB962C8B-B14F-4D97-AF65-F5344CB8AC3E}">
        <p14:creationId xmlns:p14="http://schemas.microsoft.com/office/powerpoint/2010/main" val="137175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abadkézi sokszög 3"/>
          <p:cNvSpPr/>
          <p:nvPr/>
        </p:nvSpPr>
        <p:spPr>
          <a:xfrm>
            <a:off x="914400" y="1501356"/>
            <a:ext cx="9389584" cy="4507928"/>
          </a:xfrm>
          <a:custGeom>
            <a:avLst/>
            <a:gdLst>
              <a:gd name="connsiteX0" fmla="*/ 0 w 9389584"/>
              <a:gd name="connsiteY0" fmla="*/ 3000306 h 4507928"/>
              <a:gd name="connsiteX1" fmla="*/ 2793442 w 9389584"/>
              <a:gd name="connsiteY1" fmla="*/ 25993 h 4507928"/>
              <a:gd name="connsiteX2" fmla="*/ 5134708 w 9389584"/>
              <a:gd name="connsiteY2" fmla="*/ 4507558 h 4507928"/>
              <a:gd name="connsiteX3" fmla="*/ 7546312 w 9389584"/>
              <a:gd name="connsiteY3" fmla="*/ 287251 h 4507928"/>
              <a:gd name="connsiteX4" fmla="*/ 9174145 w 9389584"/>
              <a:gd name="connsiteY4" fmla="*/ 1774407 h 4507928"/>
              <a:gd name="connsiteX5" fmla="*/ 9324870 w 9389584"/>
              <a:gd name="connsiteY5" fmla="*/ 1965325 h 450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9584" h="4507928">
                <a:moveTo>
                  <a:pt x="0" y="3000306"/>
                </a:moveTo>
                <a:cubicBezTo>
                  <a:pt x="968828" y="1387545"/>
                  <a:pt x="1937657" y="-225216"/>
                  <a:pt x="2793442" y="25993"/>
                </a:cubicBezTo>
                <a:cubicBezTo>
                  <a:pt x="3649227" y="277202"/>
                  <a:pt x="4342563" y="4464015"/>
                  <a:pt x="5134708" y="4507558"/>
                </a:cubicBezTo>
                <a:cubicBezTo>
                  <a:pt x="5926853" y="4551101"/>
                  <a:pt x="6873073" y="742776"/>
                  <a:pt x="7546312" y="287251"/>
                </a:cubicBezTo>
                <a:cubicBezTo>
                  <a:pt x="8219552" y="-168274"/>
                  <a:pt x="8877719" y="1494728"/>
                  <a:pt x="9174145" y="1774407"/>
                </a:cubicBezTo>
                <a:cubicBezTo>
                  <a:pt x="9470571" y="2054086"/>
                  <a:pt x="9397720" y="2009705"/>
                  <a:pt x="9324870" y="19653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Ellipszis 4"/>
          <p:cNvSpPr/>
          <p:nvPr/>
        </p:nvSpPr>
        <p:spPr>
          <a:xfrm>
            <a:off x="179512" y="4509120"/>
            <a:ext cx="230425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Legal System 20-30 years</a:t>
            </a:r>
            <a:endParaRPr lang="en-US" dirty="0"/>
          </a:p>
        </p:txBody>
      </p:sp>
      <p:sp>
        <p:nvSpPr>
          <p:cNvPr id="6" name="Szabadkézi sokszög 5"/>
          <p:cNvSpPr/>
          <p:nvPr/>
        </p:nvSpPr>
        <p:spPr>
          <a:xfrm>
            <a:off x="1004835" y="1697494"/>
            <a:ext cx="8219552" cy="3135832"/>
          </a:xfrm>
          <a:custGeom>
            <a:avLst/>
            <a:gdLst>
              <a:gd name="connsiteX0" fmla="*/ 0 w 8219552"/>
              <a:gd name="connsiteY0" fmla="*/ 744255 h 3135832"/>
              <a:gd name="connsiteX1" fmla="*/ 934497 w 8219552"/>
              <a:gd name="connsiteY1" fmla="*/ 2834313 h 3135832"/>
              <a:gd name="connsiteX2" fmla="*/ 1577591 w 8219552"/>
              <a:gd name="connsiteY2" fmla="*/ 677 h 3135832"/>
              <a:gd name="connsiteX3" fmla="*/ 2200589 w 8219552"/>
              <a:gd name="connsiteY3" fmla="*/ 3135763 h 3135832"/>
              <a:gd name="connsiteX4" fmla="*/ 2652765 w 8219552"/>
              <a:gd name="connsiteY4" fmla="*/ 101161 h 3135832"/>
              <a:gd name="connsiteX5" fmla="*/ 3275763 w 8219552"/>
              <a:gd name="connsiteY5" fmla="*/ 2964941 h 3135832"/>
              <a:gd name="connsiteX6" fmla="*/ 3667649 w 8219552"/>
              <a:gd name="connsiteY6" fmla="*/ 141354 h 3135832"/>
              <a:gd name="connsiteX7" fmla="*/ 4190163 w 8219552"/>
              <a:gd name="connsiteY7" fmla="*/ 2673539 h 3135832"/>
              <a:gd name="connsiteX8" fmla="*/ 4692580 w 8219552"/>
              <a:gd name="connsiteY8" fmla="*/ 261935 h 3135832"/>
              <a:gd name="connsiteX9" fmla="*/ 5205046 w 8219552"/>
              <a:gd name="connsiteY9" fmla="*/ 2804168 h 3135832"/>
              <a:gd name="connsiteX10" fmla="*/ 5848141 w 8219552"/>
              <a:gd name="connsiteY10" fmla="*/ 181548 h 3135832"/>
              <a:gd name="connsiteX11" fmla="*/ 6420897 w 8219552"/>
              <a:gd name="connsiteY11" fmla="*/ 2693636 h 3135832"/>
              <a:gd name="connsiteX12" fmla="*/ 7013750 w 8219552"/>
              <a:gd name="connsiteY12" fmla="*/ 201644 h 3135832"/>
              <a:gd name="connsiteX13" fmla="*/ 7636747 w 8219552"/>
              <a:gd name="connsiteY13" fmla="*/ 2673539 h 3135832"/>
              <a:gd name="connsiteX14" fmla="*/ 8159262 w 8219552"/>
              <a:gd name="connsiteY14" fmla="*/ 653820 h 3135832"/>
              <a:gd name="connsiteX15" fmla="*/ 8159262 w 8219552"/>
              <a:gd name="connsiteY15" fmla="*/ 653820 h 3135832"/>
              <a:gd name="connsiteX16" fmla="*/ 8219552 w 8219552"/>
              <a:gd name="connsiteY16" fmla="*/ 533240 h 313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52" h="3135832">
                <a:moveTo>
                  <a:pt x="0" y="744255"/>
                </a:moveTo>
                <a:cubicBezTo>
                  <a:pt x="335782" y="1851249"/>
                  <a:pt x="671565" y="2958243"/>
                  <a:pt x="934497" y="2834313"/>
                </a:cubicBezTo>
                <a:cubicBezTo>
                  <a:pt x="1197429" y="2710383"/>
                  <a:pt x="1366576" y="-49565"/>
                  <a:pt x="1577591" y="677"/>
                </a:cubicBezTo>
                <a:cubicBezTo>
                  <a:pt x="1788606" y="50919"/>
                  <a:pt x="2021393" y="3119016"/>
                  <a:pt x="2200589" y="3135763"/>
                </a:cubicBezTo>
                <a:cubicBezTo>
                  <a:pt x="2379785" y="3152510"/>
                  <a:pt x="2473569" y="129631"/>
                  <a:pt x="2652765" y="101161"/>
                </a:cubicBezTo>
                <a:cubicBezTo>
                  <a:pt x="2831961" y="72691"/>
                  <a:pt x="3106616" y="2958242"/>
                  <a:pt x="3275763" y="2964941"/>
                </a:cubicBezTo>
                <a:cubicBezTo>
                  <a:pt x="3444910" y="2971640"/>
                  <a:pt x="3515249" y="189921"/>
                  <a:pt x="3667649" y="141354"/>
                </a:cubicBezTo>
                <a:cubicBezTo>
                  <a:pt x="3820049" y="92787"/>
                  <a:pt x="4019341" y="2653442"/>
                  <a:pt x="4190163" y="2673539"/>
                </a:cubicBezTo>
                <a:cubicBezTo>
                  <a:pt x="4360985" y="2693636"/>
                  <a:pt x="4523433" y="240163"/>
                  <a:pt x="4692580" y="261935"/>
                </a:cubicBezTo>
                <a:cubicBezTo>
                  <a:pt x="4861727" y="283707"/>
                  <a:pt x="5012453" y="2817566"/>
                  <a:pt x="5205046" y="2804168"/>
                </a:cubicBezTo>
                <a:cubicBezTo>
                  <a:pt x="5397640" y="2790770"/>
                  <a:pt x="5645499" y="199970"/>
                  <a:pt x="5848141" y="181548"/>
                </a:cubicBezTo>
                <a:cubicBezTo>
                  <a:pt x="6050783" y="163126"/>
                  <a:pt x="6226629" y="2690287"/>
                  <a:pt x="6420897" y="2693636"/>
                </a:cubicBezTo>
                <a:cubicBezTo>
                  <a:pt x="6615165" y="2696985"/>
                  <a:pt x="6811108" y="204993"/>
                  <a:pt x="7013750" y="201644"/>
                </a:cubicBezTo>
                <a:cubicBezTo>
                  <a:pt x="7216392" y="198294"/>
                  <a:pt x="7445828" y="2598176"/>
                  <a:pt x="7636747" y="2673539"/>
                </a:cubicBezTo>
                <a:cubicBezTo>
                  <a:pt x="7827666" y="2748902"/>
                  <a:pt x="8159262" y="653820"/>
                  <a:pt x="8159262" y="653820"/>
                </a:cubicBezTo>
                <a:lnTo>
                  <a:pt x="8159262" y="653820"/>
                </a:lnTo>
                <a:lnTo>
                  <a:pt x="8219552" y="533240"/>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hu-HU"/>
          </a:p>
        </p:txBody>
      </p:sp>
      <p:sp>
        <p:nvSpPr>
          <p:cNvPr id="7" name="Ellipszis 6"/>
          <p:cNvSpPr/>
          <p:nvPr/>
        </p:nvSpPr>
        <p:spPr>
          <a:xfrm>
            <a:off x="0" y="1844824"/>
            <a:ext cx="2123728"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Political  </a:t>
            </a:r>
          </a:p>
          <a:p>
            <a:pPr algn="ctr"/>
            <a:r>
              <a:rPr lang="en-US" dirty="0" smtClean="0"/>
              <a:t>4-5 years</a:t>
            </a:r>
            <a:endParaRPr lang="en-US" dirty="0"/>
          </a:p>
        </p:txBody>
      </p:sp>
      <p:sp>
        <p:nvSpPr>
          <p:cNvPr id="8" name="Szabadkézi sokszög 7"/>
          <p:cNvSpPr/>
          <p:nvPr/>
        </p:nvSpPr>
        <p:spPr>
          <a:xfrm>
            <a:off x="844062" y="1757823"/>
            <a:ext cx="8802356" cy="2804132"/>
          </a:xfrm>
          <a:custGeom>
            <a:avLst/>
            <a:gdLst>
              <a:gd name="connsiteX0" fmla="*/ 0 w 8802356"/>
              <a:gd name="connsiteY0" fmla="*/ 2623258 h 2804132"/>
              <a:gd name="connsiteX1" fmla="*/ 1296237 w 8802356"/>
              <a:gd name="connsiteY1" fmla="*/ 20735 h 2804132"/>
              <a:gd name="connsiteX2" fmla="*/ 2833635 w 8802356"/>
              <a:gd name="connsiteY2" fmla="*/ 2804129 h 2804132"/>
              <a:gd name="connsiteX3" fmla="*/ 4260501 w 8802356"/>
              <a:gd name="connsiteY3" fmla="*/ 639 h 2804132"/>
              <a:gd name="connsiteX4" fmla="*/ 5657222 w 8802356"/>
              <a:gd name="connsiteY4" fmla="*/ 2522775 h 2804132"/>
              <a:gd name="connsiteX5" fmla="*/ 6702250 w 8802356"/>
              <a:gd name="connsiteY5" fmla="*/ 121219 h 2804132"/>
              <a:gd name="connsiteX6" fmla="*/ 8129116 w 8802356"/>
              <a:gd name="connsiteY6" fmla="*/ 2532823 h 2804132"/>
              <a:gd name="connsiteX7" fmla="*/ 8802356 w 8802356"/>
              <a:gd name="connsiteY7" fmla="*/ 1497843 h 28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356" h="2804132">
                <a:moveTo>
                  <a:pt x="0" y="2623258"/>
                </a:moveTo>
                <a:cubicBezTo>
                  <a:pt x="411982" y="1306924"/>
                  <a:pt x="823964" y="-9410"/>
                  <a:pt x="1296237" y="20735"/>
                </a:cubicBezTo>
                <a:cubicBezTo>
                  <a:pt x="1768510" y="50880"/>
                  <a:pt x="2339591" y="2807478"/>
                  <a:pt x="2833635" y="2804129"/>
                </a:cubicBezTo>
                <a:cubicBezTo>
                  <a:pt x="3327679" y="2800780"/>
                  <a:pt x="3789903" y="47531"/>
                  <a:pt x="4260501" y="639"/>
                </a:cubicBezTo>
                <a:cubicBezTo>
                  <a:pt x="4731099" y="-46253"/>
                  <a:pt x="5250264" y="2502678"/>
                  <a:pt x="5657222" y="2522775"/>
                </a:cubicBezTo>
                <a:cubicBezTo>
                  <a:pt x="6064180" y="2542872"/>
                  <a:pt x="6290268" y="119544"/>
                  <a:pt x="6702250" y="121219"/>
                </a:cubicBezTo>
                <a:cubicBezTo>
                  <a:pt x="7114232" y="122894"/>
                  <a:pt x="7779098" y="2303386"/>
                  <a:pt x="8129116" y="2532823"/>
                </a:cubicBezTo>
                <a:cubicBezTo>
                  <a:pt x="8479134" y="2762260"/>
                  <a:pt x="8640745" y="2130051"/>
                  <a:pt x="8802356" y="149784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hu-HU"/>
          </a:p>
        </p:txBody>
      </p:sp>
      <p:sp>
        <p:nvSpPr>
          <p:cNvPr id="9" name="Ellipszis 8"/>
          <p:cNvSpPr/>
          <p:nvPr/>
        </p:nvSpPr>
        <p:spPr>
          <a:xfrm>
            <a:off x="0" y="3159889"/>
            <a:ext cx="2123728" cy="77316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Economy  </a:t>
            </a:r>
          </a:p>
          <a:p>
            <a:pPr algn="ctr"/>
            <a:r>
              <a:rPr lang="en-US" dirty="0" smtClean="0"/>
              <a:t>7-11 years</a:t>
            </a:r>
            <a:endParaRPr lang="en-US" dirty="0"/>
          </a:p>
        </p:txBody>
      </p:sp>
      <p:sp>
        <p:nvSpPr>
          <p:cNvPr id="10" name="Lekerekített téglalap 9"/>
          <p:cNvSpPr/>
          <p:nvPr/>
        </p:nvSpPr>
        <p:spPr>
          <a:xfrm>
            <a:off x="1638255" y="44624"/>
            <a:ext cx="6624736" cy="1080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Theory of the social subsystem by </a:t>
            </a:r>
            <a:r>
              <a:rPr lang="en-US" sz="2800" dirty="0" err="1" smtClean="0"/>
              <a:t>Luhmann</a:t>
            </a:r>
            <a:endParaRPr lang="en-US" sz="2800" dirty="0" smtClean="0"/>
          </a:p>
          <a:p>
            <a:pPr algn="ctr"/>
            <a:r>
              <a:rPr lang="en-US" sz="1600" i="1" dirty="0" smtClean="0"/>
              <a:t>(</a:t>
            </a:r>
            <a:r>
              <a:rPr lang="en-US" sz="1600" i="1" dirty="0"/>
              <a:t>A Sociological Theory of Law, London: </a:t>
            </a:r>
            <a:r>
              <a:rPr lang="en-US" sz="1600" i="1" dirty="0" err="1"/>
              <a:t>Routledge</a:t>
            </a:r>
            <a:r>
              <a:rPr lang="en-US" sz="1600" i="1" dirty="0"/>
              <a:t>, 1985)</a:t>
            </a:r>
            <a:endParaRPr lang="hu-HU" sz="1600" dirty="0"/>
          </a:p>
          <a:p>
            <a:pPr algn="ctr"/>
            <a:endParaRPr lang="en-US" dirty="0"/>
          </a:p>
        </p:txBody>
      </p:sp>
    </p:spTree>
    <p:extLst>
      <p:ext uri="{BB962C8B-B14F-4D97-AF65-F5344CB8AC3E}">
        <p14:creationId xmlns:p14="http://schemas.microsoft.com/office/powerpoint/2010/main" val="2269816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260648"/>
            <a:ext cx="8229600" cy="1143000"/>
          </a:xfrm>
        </p:spPr>
        <p:txBody>
          <a:bodyPr>
            <a:normAutofit/>
          </a:bodyPr>
          <a:lstStyle/>
          <a:p>
            <a:r>
              <a:rPr lang="en-US" sz="2800" dirty="0" smtClean="0"/>
              <a:t>Crisis and Reaction - accumulation of human resources period in the 18th in Hungary </a:t>
            </a:r>
            <a:endParaRPr lang="en-US" sz="2800" dirty="0"/>
          </a:p>
        </p:txBody>
      </p:sp>
      <p:sp>
        <p:nvSpPr>
          <p:cNvPr id="3" name="Tartalom helye 2"/>
          <p:cNvSpPr>
            <a:spLocks noGrp="1"/>
          </p:cNvSpPr>
          <p:nvPr>
            <p:ph idx="1"/>
          </p:nvPr>
        </p:nvSpPr>
        <p:spPr/>
        <p:txBody>
          <a:bodyPr/>
          <a:lstStyle/>
          <a:p>
            <a:pPr marL="0" indent="0">
              <a:buNone/>
            </a:pPr>
            <a:r>
              <a:rPr lang="en-US" dirty="0"/>
              <a:t>Reconstruction – Resettlement</a:t>
            </a:r>
          </a:p>
        </p:txBody>
      </p:sp>
      <p:sp>
        <p:nvSpPr>
          <p:cNvPr id="5" name="Szabadkézi sokszög 4"/>
          <p:cNvSpPr/>
          <p:nvPr/>
        </p:nvSpPr>
        <p:spPr>
          <a:xfrm>
            <a:off x="323529" y="2573659"/>
            <a:ext cx="8352928" cy="3448301"/>
          </a:xfrm>
          <a:custGeom>
            <a:avLst/>
            <a:gdLst>
              <a:gd name="connsiteX0" fmla="*/ 0 w 7737231"/>
              <a:gd name="connsiteY0" fmla="*/ 2651484 h 3448301"/>
              <a:gd name="connsiteX1" fmla="*/ 2451798 w 7737231"/>
              <a:gd name="connsiteY1" fmla="*/ 8767 h 3448301"/>
              <a:gd name="connsiteX2" fmla="*/ 5134708 w 7737231"/>
              <a:gd name="connsiteY2" fmla="*/ 3445304 h 3448301"/>
              <a:gd name="connsiteX3" fmla="*/ 7707086 w 7737231"/>
              <a:gd name="connsiteY3" fmla="*/ 661910 h 3448301"/>
              <a:gd name="connsiteX4" fmla="*/ 7707086 w 7737231"/>
              <a:gd name="connsiteY4" fmla="*/ 661910 h 3448301"/>
              <a:gd name="connsiteX5" fmla="*/ 7737231 w 7737231"/>
              <a:gd name="connsiteY5" fmla="*/ 621717 h 344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7231" h="3448301">
                <a:moveTo>
                  <a:pt x="0" y="2651484"/>
                </a:moveTo>
                <a:cubicBezTo>
                  <a:pt x="798006" y="1263974"/>
                  <a:pt x="1596013" y="-123536"/>
                  <a:pt x="2451798" y="8767"/>
                </a:cubicBezTo>
                <a:cubicBezTo>
                  <a:pt x="3307583" y="141070"/>
                  <a:pt x="4258827" y="3336447"/>
                  <a:pt x="5134708" y="3445304"/>
                </a:cubicBezTo>
                <a:cubicBezTo>
                  <a:pt x="6010589" y="3554161"/>
                  <a:pt x="7707086" y="661910"/>
                  <a:pt x="7707086" y="661910"/>
                </a:cubicBezTo>
                <a:lnTo>
                  <a:pt x="7707086" y="661910"/>
                </a:lnTo>
                <a:lnTo>
                  <a:pt x="7737231" y="6217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7020" y="5301208"/>
            <a:ext cx="1324620" cy="72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Great Plague 1708</a:t>
            </a:r>
          </a:p>
        </p:txBody>
      </p:sp>
      <p:sp>
        <p:nvSpPr>
          <p:cNvPr id="7" name="Ellipszis 6"/>
          <p:cNvSpPr/>
          <p:nvPr/>
        </p:nvSpPr>
        <p:spPr>
          <a:xfrm>
            <a:off x="107504" y="4488922"/>
            <a:ext cx="1598633" cy="524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Peace Treaty 1711 </a:t>
            </a:r>
            <a:endParaRPr lang="en-US" sz="1400" dirty="0"/>
          </a:p>
        </p:txBody>
      </p:sp>
      <p:sp>
        <p:nvSpPr>
          <p:cNvPr id="8" name="Ellipszis 7"/>
          <p:cNvSpPr/>
          <p:nvPr/>
        </p:nvSpPr>
        <p:spPr>
          <a:xfrm>
            <a:off x="107504" y="3754636"/>
            <a:ext cx="2232247" cy="543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a:t>
            </a:r>
            <a:r>
              <a:rPr lang="en-US" sz="1400" dirty="0" err="1" smtClean="0"/>
              <a:t>Piaris</a:t>
            </a:r>
            <a:r>
              <a:rPr lang="en-US" sz="1400" dirty="0" smtClean="0"/>
              <a:t> </a:t>
            </a:r>
            <a:r>
              <a:rPr lang="en-US" sz="1400" dirty="0"/>
              <a:t>appeared 1721</a:t>
            </a:r>
          </a:p>
        </p:txBody>
      </p:sp>
      <p:sp>
        <p:nvSpPr>
          <p:cNvPr id="9" name="Ellipszis 8"/>
          <p:cNvSpPr/>
          <p:nvPr/>
        </p:nvSpPr>
        <p:spPr>
          <a:xfrm>
            <a:off x="467544" y="2996952"/>
            <a:ext cx="208823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smtClean="0"/>
              <a:t>Marothi</a:t>
            </a:r>
            <a:r>
              <a:rPr lang="hu-HU" sz="1400" dirty="0" smtClean="0"/>
              <a:t>’s Reform Debrecen College  1738</a:t>
            </a:r>
            <a:endParaRPr lang="hu-HU" sz="1400" dirty="0"/>
          </a:p>
        </p:txBody>
      </p:sp>
      <p:sp>
        <p:nvSpPr>
          <p:cNvPr id="10" name="Ellipszis 9"/>
          <p:cNvSpPr/>
          <p:nvPr/>
        </p:nvSpPr>
        <p:spPr>
          <a:xfrm>
            <a:off x="5076056" y="4833156"/>
            <a:ext cx="1656184" cy="8284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The end of the Napoleon War</a:t>
            </a:r>
            <a:endParaRPr lang="en-US" sz="1400" dirty="0"/>
          </a:p>
        </p:txBody>
      </p:sp>
      <p:sp>
        <p:nvSpPr>
          <p:cNvPr id="11" name="Ellipszis 10"/>
          <p:cNvSpPr/>
          <p:nvPr/>
        </p:nvSpPr>
        <p:spPr>
          <a:xfrm>
            <a:off x="899592" y="2132856"/>
            <a:ext cx="21962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4000 schools 1770</a:t>
            </a:r>
            <a:endParaRPr lang="en-US" sz="1400" dirty="0"/>
          </a:p>
        </p:txBody>
      </p:sp>
      <p:sp>
        <p:nvSpPr>
          <p:cNvPr id="12" name="Ellipszis 11"/>
          <p:cNvSpPr/>
          <p:nvPr/>
        </p:nvSpPr>
        <p:spPr>
          <a:xfrm>
            <a:off x="3563888" y="2276872"/>
            <a:ext cx="234026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Prosperity of Wheat 1790-1815</a:t>
            </a:r>
            <a:endParaRPr lang="en-US" sz="1400" dirty="0"/>
          </a:p>
        </p:txBody>
      </p:sp>
      <p:sp>
        <p:nvSpPr>
          <p:cNvPr id="13" name="Ellipszis 12"/>
          <p:cNvSpPr/>
          <p:nvPr/>
        </p:nvSpPr>
        <p:spPr>
          <a:xfrm>
            <a:off x="6588225" y="2327956"/>
            <a:ext cx="2088232" cy="105457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Sons of the crisis – Reform Age</a:t>
            </a:r>
            <a:endParaRPr lang="hu-HU" sz="1400" dirty="0" smtClean="0"/>
          </a:p>
          <a:p>
            <a:pPr algn="ctr"/>
            <a:r>
              <a:rPr lang="hu-HU" sz="1400" dirty="0" smtClean="0"/>
              <a:t>1834-1848</a:t>
            </a:r>
            <a:r>
              <a:rPr lang="en-US" sz="1400" dirty="0" smtClean="0"/>
              <a:t> </a:t>
            </a:r>
            <a:endParaRPr lang="en-US" sz="1400" dirty="0"/>
          </a:p>
        </p:txBody>
      </p:sp>
    </p:spTree>
    <p:extLst>
      <p:ext uri="{BB962C8B-B14F-4D97-AF65-F5344CB8AC3E}">
        <p14:creationId xmlns:p14="http://schemas.microsoft.com/office/powerpoint/2010/main" val="1690656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2190452"/>
          </a:xfrm>
        </p:spPr>
        <p:txBody>
          <a:bodyPr>
            <a:normAutofit fontScale="90000"/>
          </a:bodyPr>
          <a:lstStyle/>
          <a:p>
            <a:r>
              <a:rPr lang="en-US" sz="1600" dirty="0"/>
              <a:t>it was used the </a:t>
            </a:r>
            <a:r>
              <a:rPr lang="en-US" sz="1600" dirty="0" err="1"/>
              <a:t>Kosáry's</a:t>
            </a:r>
            <a:r>
              <a:rPr lang="en-US" sz="1600" dirty="0"/>
              <a:t> studies especially his Hungarian of Schools </a:t>
            </a:r>
            <a:r>
              <a:rPr lang="en-US" sz="1600" dirty="0" smtClean="0"/>
              <a:t>History</a:t>
            </a:r>
            <a:r>
              <a:rPr lang="hu-HU" sz="1600" dirty="0" smtClean="0"/>
              <a:t/>
            </a:r>
            <a:br>
              <a:rPr lang="hu-HU" sz="1600" dirty="0" smtClean="0"/>
            </a:br>
            <a:r>
              <a:rPr lang="hu-HU" sz="1600" dirty="0"/>
              <a:t/>
            </a:r>
            <a:br>
              <a:rPr lang="hu-HU" sz="1600" dirty="0"/>
            </a:br>
            <a:r>
              <a:rPr lang="hu-HU" sz="1600" dirty="0" err="1" smtClean="0"/>
              <a:t>Kosáry</a:t>
            </a:r>
            <a:r>
              <a:rPr lang="hu-HU" sz="1600" dirty="0" smtClean="0"/>
              <a:t>: Művelődés </a:t>
            </a:r>
            <a:r>
              <a:rPr lang="hu-HU" sz="1600" dirty="0"/>
              <a:t>a XVIII. századi Magyarországon Akadémiai Kiadó, Bp., 1996.</a:t>
            </a:r>
            <a:br>
              <a:rPr lang="hu-HU" sz="1600" dirty="0"/>
            </a:br>
            <a:r>
              <a:rPr lang="hu-HU" sz="1600" dirty="0" err="1" smtClean="0"/>
              <a:t>Kosáry</a:t>
            </a:r>
            <a:r>
              <a:rPr lang="hu-HU" sz="1600" dirty="0" smtClean="0"/>
              <a:t>: Újjáépítés </a:t>
            </a:r>
            <a:r>
              <a:rPr lang="hu-HU" sz="1600" dirty="0"/>
              <a:t>és polgárosodás, 1711-1867 Háttér Kiadó, Bp., 1990</a:t>
            </a:r>
            <a:r>
              <a:rPr lang="hu-HU" sz="1600" dirty="0" smtClean="0"/>
              <a:t>.</a:t>
            </a:r>
            <a:br>
              <a:rPr lang="hu-HU" sz="1600" dirty="0" smtClean="0"/>
            </a:br>
            <a:r>
              <a:rPr lang="en-US" sz="1600" dirty="0"/>
              <a:t>External </a:t>
            </a:r>
            <a:r>
              <a:rPr lang="en-US" sz="1600" dirty="0" smtClean="0"/>
              <a:t>links</a:t>
            </a:r>
            <a:r>
              <a:rPr lang="hu-HU" sz="1600" dirty="0" smtClean="0"/>
              <a:t/>
            </a:r>
            <a:br>
              <a:rPr lang="hu-HU" sz="1600" dirty="0" smtClean="0"/>
            </a:br>
            <a:r>
              <a:rPr lang="en-US" sz="1600" dirty="0"/>
              <a:t/>
            </a:r>
            <a:br>
              <a:rPr lang="en-US" sz="1600" dirty="0"/>
            </a:br>
            <a:r>
              <a:rPr lang="en-US" sz="1600" dirty="0">
                <a:hlinkClick r:id="rId2"/>
              </a:rPr>
              <a:t>The Guardian: </a:t>
            </a:r>
            <a:r>
              <a:rPr lang="en-US" sz="1600" dirty="0" err="1">
                <a:hlinkClick r:id="rId2"/>
              </a:rPr>
              <a:t>Domokos</a:t>
            </a:r>
            <a:r>
              <a:rPr lang="en-US" sz="1600" dirty="0">
                <a:hlinkClick r:id="rId2"/>
              </a:rPr>
              <a:t> </a:t>
            </a:r>
            <a:r>
              <a:rPr lang="en-US" sz="1600" dirty="0" err="1">
                <a:hlinkClick r:id="rId2"/>
              </a:rPr>
              <a:t>Kosáry</a:t>
            </a:r>
            <a:r>
              <a:rPr lang="en-US" sz="1600" dirty="0">
                <a:hlinkClick r:id="rId2"/>
              </a:rPr>
              <a:t>, The pre-eminent Hungarian historian of the 20th century</a:t>
            </a:r>
            <a:r>
              <a:rPr lang="en-US" sz="1600" dirty="0"/>
              <a:t/>
            </a:r>
            <a:br>
              <a:rPr lang="en-US" sz="1600" dirty="0"/>
            </a:br>
            <a:r>
              <a:rPr lang="hu-HU" sz="1800" dirty="0"/>
              <a:t/>
            </a:r>
            <a:br>
              <a:rPr lang="hu-HU" sz="1800" dirty="0"/>
            </a:br>
            <a:endParaRPr lang="hu-HU" sz="1800" dirty="0"/>
          </a:p>
        </p:txBody>
      </p:sp>
      <p:sp>
        <p:nvSpPr>
          <p:cNvPr id="3" name="Szöveg helye 2"/>
          <p:cNvSpPr>
            <a:spLocks noGrp="1"/>
          </p:cNvSpPr>
          <p:nvPr>
            <p:ph type="body" idx="1"/>
          </p:nvPr>
        </p:nvSpPr>
        <p:spPr>
          <a:xfrm>
            <a:off x="722313" y="620689"/>
            <a:ext cx="7772400" cy="3786212"/>
          </a:xfrm>
        </p:spPr>
        <p:txBody>
          <a:bodyPr>
            <a:noAutofit/>
          </a:bodyPr>
          <a:lstStyle/>
          <a:p>
            <a:r>
              <a:rPr lang="en-US" sz="4800" dirty="0">
                <a:solidFill>
                  <a:schemeClr val="tx1"/>
                </a:solidFill>
              </a:rPr>
              <a:t>The Hungarian cases - reactions to crises - accumulation of human resources in the 18th and in the 19th century </a:t>
            </a:r>
            <a:endParaRPr lang="hu-HU" sz="4800" dirty="0">
              <a:solidFill>
                <a:schemeClr val="tx1"/>
              </a:solidFill>
            </a:endParaRPr>
          </a:p>
        </p:txBody>
      </p:sp>
    </p:spTree>
    <p:extLst>
      <p:ext uri="{BB962C8B-B14F-4D97-AF65-F5344CB8AC3E}">
        <p14:creationId xmlns:p14="http://schemas.microsoft.com/office/powerpoint/2010/main" val="80865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Crisis and Reaction and Change </a:t>
            </a:r>
            <a:endParaRPr lang="en-US" dirty="0"/>
          </a:p>
        </p:txBody>
      </p:sp>
      <p:sp>
        <p:nvSpPr>
          <p:cNvPr id="3" name="Tartalom helye 2"/>
          <p:cNvSpPr>
            <a:spLocks noGrp="1"/>
          </p:cNvSpPr>
          <p:nvPr>
            <p:ph idx="1"/>
          </p:nvPr>
        </p:nvSpPr>
        <p:spPr/>
        <p:txBody>
          <a:bodyPr>
            <a:normAutofit fontScale="85000" lnSpcReduction="10000"/>
          </a:bodyPr>
          <a:lstStyle/>
          <a:p>
            <a:r>
              <a:rPr lang="en-US" dirty="0" smtClean="0"/>
              <a:t>Economic approach (Theory of </a:t>
            </a:r>
            <a:r>
              <a:rPr lang="en-US" dirty="0" err="1" smtClean="0"/>
              <a:t>Kondratiev’s</a:t>
            </a:r>
            <a:r>
              <a:rPr lang="en-US" dirty="0" smtClean="0"/>
              <a:t> waves, </a:t>
            </a:r>
          </a:p>
          <a:p>
            <a:r>
              <a:rPr lang="en-US" dirty="0" smtClean="0"/>
              <a:t>Cycles impact on social mood and vice versa</a:t>
            </a:r>
          </a:p>
          <a:p>
            <a:r>
              <a:rPr lang="en-US" dirty="0" smtClean="0"/>
              <a:t>Technological innovation theory  </a:t>
            </a:r>
            <a:endParaRPr lang="hu-HU" dirty="0" smtClean="0"/>
          </a:p>
          <a:p>
            <a:r>
              <a:rPr lang="en-US" dirty="0"/>
              <a:t>Period of Innovation - history of economic background - short </a:t>
            </a:r>
            <a:r>
              <a:rPr lang="en-US" dirty="0" smtClean="0"/>
              <a:t>review</a:t>
            </a:r>
            <a:endParaRPr lang="hu-HU" dirty="0" smtClean="0"/>
          </a:p>
          <a:p>
            <a:r>
              <a:rPr lang="en-US" dirty="0"/>
              <a:t>Theory of social subsystems by </a:t>
            </a:r>
            <a:r>
              <a:rPr lang="en-US" dirty="0" err="1" smtClean="0"/>
              <a:t>Luhmann</a:t>
            </a:r>
            <a:endParaRPr lang="hu-HU" dirty="0" smtClean="0"/>
          </a:p>
          <a:p>
            <a:r>
              <a:rPr lang="en-US" dirty="0"/>
              <a:t>A. Schultz</a:t>
            </a:r>
            <a:r>
              <a:rPr lang="hu-HU" dirty="0"/>
              <a:t>:</a:t>
            </a:r>
            <a:r>
              <a:rPr lang="en-US" dirty="0"/>
              <a:t> Investment  in Human </a:t>
            </a:r>
            <a:r>
              <a:rPr lang="en-US" dirty="0" smtClean="0"/>
              <a:t>Capital</a:t>
            </a:r>
            <a:endParaRPr lang="hu-HU" dirty="0" smtClean="0"/>
          </a:p>
          <a:p>
            <a:r>
              <a:rPr lang="en-US" dirty="0"/>
              <a:t>The Hungarian cases - reactions to crises - accumulation of human resources in the 18th and in the 19th century </a:t>
            </a:r>
            <a:endParaRPr lang="hu-HU" dirty="0"/>
          </a:p>
        </p:txBody>
      </p:sp>
    </p:spTree>
    <p:extLst>
      <p:ext uri="{BB962C8B-B14F-4D97-AF65-F5344CB8AC3E}">
        <p14:creationId xmlns:p14="http://schemas.microsoft.com/office/powerpoint/2010/main" val="3695294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b="1" dirty="0" smtClean="0"/>
              <a:t>Lutheran Seminars 18th century</a:t>
            </a:r>
            <a:r>
              <a:rPr lang="hu-HU" dirty="0"/>
              <a:t/>
            </a:r>
            <a:br>
              <a:rPr lang="hu-HU" dirty="0"/>
            </a:br>
            <a:endParaRPr lang="hu-HU" dirty="0"/>
          </a:p>
        </p:txBody>
      </p:sp>
      <p:sp>
        <p:nvSpPr>
          <p:cNvPr id="3" name="Tartalom helye 2"/>
          <p:cNvSpPr>
            <a:spLocks noGrp="1"/>
          </p:cNvSpPr>
          <p:nvPr>
            <p:ph idx="1"/>
          </p:nvPr>
        </p:nvSpPr>
        <p:spPr/>
        <p:txBody>
          <a:bodyPr>
            <a:normAutofit fontScale="70000" lnSpcReduction="20000"/>
          </a:bodyPr>
          <a:lstStyle/>
          <a:p>
            <a:r>
              <a:rPr lang="en-US" dirty="0" smtClean="0"/>
              <a:t>Lutheran Seminars had a main aim to provide education for broad secular classes. Pedagogical principles were the </a:t>
            </a:r>
            <a:r>
              <a:rPr lang="en-US" dirty="0" err="1" smtClean="0"/>
              <a:t>pietismus</a:t>
            </a:r>
            <a:r>
              <a:rPr lang="en-US" dirty="0" smtClean="0"/>
              <a:t> (</a:t>
            </a:r>
            <a:r>
              <a:rPr lang="en-US" dirty="0" err="1" smtClean="0"/>
              <a:t>Francke</a:t>
            </a:r>
            <a:r>
              <a:rPr lang="en-US" dirty="0" smtClean="0"/>
              <a:t> pedagogy school).</a:t>
            </a:r>
          </a:p>
          <a:p>
            <a:r>
              <a:rPr lang="en-US" dirty="0" smtClean="0"/>
              <a:t>Parts of the curriculum: Geography, Modern language (French, German), mother tongues (Hungary, German, Slovakian) Latin, History, Geometry, Botany, Polytechnic, Experimental Physics, Natural Sciences, Reading Newspapers. </a:t>
            </a:r>
          </a:p>
          <a:p>
            <a:r>
              <a:rPr lang="en-US" dirty="0" smtClean="0"/>
              <a:t>Despite of Jesuit pressure 35 Lutheran schools were able to survive the difficulties of the century.</a:t>
            </a:r>
          </a:p>
          <a:p>
            <a:pPr lvl="0"/>
            <a:r>
              <a:rPr lang="en-US" dirty="0" smtClean="0"/>
              <a:t>22 small high-schools</a:t>
            </a:r>
          </a:p>
          <a:p>
            <a:pPr lvl="0"/>
            <a:r>
              <a:rPr lang="en-US" dirty="0" smtClean="0"/>
              <a:t>8 high-schools</a:t>
            </a:r>
          </a:p>
          <a:p>
            <a:pPr lvl="0"/>
            <a:r>
              <a:rPr lang="en-US" dirty="0" smtClean="0"/>
              <a:t>5 (academy) high-schools: </a:t>
            </a:r>
            <a:r>
              <a:rPr lang="en-US" dirty="0" err="1" smtClean="0"/>
              <a:t>Pozsony</a:t>
            </a:r>
            <a:r>
              <a:rPr lang="en-US" dirty="0" smtClean="0"/>
              <a:t>, Sopron, </a:t>
            </a:r>
            <a:r>
              <a:rPr lang="en-US" dirty="0" err="1" smtClean="0"/>
              <a:t>Késmárk</a:t>
            </a:r>
            <a:r>
              <a:rPr lang="en-US" dirty="0" smtClean="0"/>
              <a:t>, </a:t>
            </a:r>
            <a:r>
              <a:rPr lang="en-US" dirty="0" err="1" smtClean="0"/>
              <a:t>Lőcse</a:t>
            </a:r>
            <a:r>
              <a:rPr lang="en-US" dirty="0" smtClean="0"/>
              <a:t>, </a:t>
            </a:r>
            <a:r>
              <a:rPr lang="en-US" dirty="0" err="1" smtClean="0"/>
              <a:t>Eperjes</a:t>
            </a:r>
            <a:r>
              <a:rPr lang="en-US" dirty="0" smtClean="0"/>
              <a:t>. </a:t>
            </a:r>
          </a:p>
          <a:p>
            <a:endParaRPr lang="hu-HU" dirty="0"/>
          </a:p>
        </p:txBody>
      </p:sp>
    </p:spTree>
    <p:extLst>
      <p:ext uri="{BB962C8B-B14F-4D97-AF65-F5344CB8AC3E}">
        <p14:creationId xmlns:p14="http://schemas.microsoft.com/office/powerpoint/2010/main" val="308495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692696"/>
            <a:ext cx="3008313" cy="742404"/>
          </a:xfrm>
        </p:spPr>
        <p:txBody>
          <a:bodyPr>
            <a:normAutofit/>
          </a:bodyPr>
          <a:lstStyle/>
          <a:p>
            <a:r>
              <a:rPr lang="en-US" sz="2800" dirty="0" err="1" smtClean="0"/>
              <a:t>Mátyás</a:t>
            </a:r>
            <a:r>
              <a:rPr lang="en-US" sz="2800" dirty="0" smtClean="0"/>
              <a:t> </a:t>
            </a:r>
            <a:r>
              <a:rPr lang="en-US" sz="2800" dirty="0" err="1" smtClean="0"/>
              <a:t>Bél</a:t>
            </a:r>
            <a:r>
              <a:rPr lang="en-US" sz="2800" dirty="0" smtClean="0"/>
              <a:t> Rector </a:t>
            </a:r>
            <a:endParaRPr lang="en-US" sz="2800" dirty="0"/>
          </a:p>
        </p:txBody>
      </p:sp>
      <p:sp>
        <p:nvSpPr>
          <p:cNvPr id="3" name="Tartalom helye 2"/>
          <p:cNvSpPr>
            <a:spLocks noGrp="1"/>
          </p:cNvSpPr>
          <p:nvPr>
            <p:ph idx="1"/>
          </p:nvPr>
        </p:nvSpPr>
        <p:spPr/>
        <p:txBody>
          <a:bodyPr>
            <a:normAutofit lnSpcReduction="10000"/>
          </a:bodyPr>
          <a:lstStyle/>
          <a:p>
            <a:r>
              <a:rPr lang="en-US" sz="3000" dirty="0" err="1"/>
              <a:t>Pozsony</a:t>
            </a:r>
            <a:r>
              <a:rPr lang="en-US" sz="3000" dirty="0"/>
              <a:t> Lutheran Academy high-school had 500 students, especially citizen’s children (urban middle class) and Highland (</a:t>
            </a:r>
            <a:r>
              <a:rPr lang="en-US" sz="3000" dirty="0" err="1"/>
              <a:t>Felvidék</a:t>
            </a:r>
            <a:r>
              <a:rPr lang="en-US" sz="3000" dirty="0"/>
              <a:t>) noble-born children. </a:t>
            </a:r>
            <a:endParaRPr lang="hu-HU" sz="3000" dirty="0"/>
          </a:p>
          <a:p>
            <a:r>
              <a:rPr lang="en-US" sz="3000" dirty="0"/>
              <a:t>Poor children were able to appear in the Lutheran schools, Thanks to </a:t>
            </a:r>
            <a:r>
              <a:rPr lang="en-US" sz="3000" dirty="0" err="1"/>
              <a:t>Bél</a:t>
            </a:r>
            <a:r>
              <a:rPr lang="en-US" sz="3000" dirty="0"/>
              <a:t> </a:t>
            </a:r>
            <a:r>
              <a:rPr lang="en-US" sz="3000" dirty="0" err="1"/>
              <a:t>Mátyás</a:t>
            </a:r>
            <a:r>
              <a:rPr lang="en-US" sz="3000" dirty="0"/>
              <a:t> Rector who introduced the school registers and support for orphans and poor students. </a:t>
            </a:r>
            <a:r>
              <a:rPr lang="en-US" dirty="0"/>
              <a:t>    </a:t>
            </a:r>
            <a:endParaRPr lang="hu-HU" dirty="0"/>
          </a:p>
          <a:p>
            <a:endParaRPr lang="hu-HU" dirty="0"/>
          </a:p>
        </p:txBody>
      </p:sp>
      <p:sp>
        <p:nvSpPr>
          <p:cNvPr id="4" name="Szöveg helye 3"/>
          <p:cNvSpPr>
            <a:spLocks noGrp="1"/>
          </p:cNvSpPr>
          <p:nvPr>
            <p:ph type="body" sz="half" idx="2"/>
          </p:nvPr>
        </p:nvSpPr>
        <p:spPr/>
        <p:txBody>
          <a:bodyPr/>
          <a:lstStyle/>
          <a:p>
            <a:endParaRPr lang="hu-HU" dirty="0"/>
          </a:p>
        </p:txBody>
      </p:sp>
      <p:pic>
        <p:nvPicPr>
          <p:cNvPr id="2050" name="Picture 2" descr="C:\Users\bodi\Pictures\Bél Mátyá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309634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20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Evangélikus Fasori Gimnázium Budapest</a:t>
            </a:r>
            <a:endParaRPr lang="hu-HU" dirty="0"/>
          </a:p>
        </p:txBody>
      </p:sp>
      <p:sp>
        <p:nvSpPr>
          <p:cNvPr id="3" name="Tartalom helye 2"/>
          <p:cNvSpPr>
            <a:spLocks noGrp="1"/>
          </p:cNvSpPr>
          <p:nvPr>
            <p:ph idx="1"/>
          </p:nvPr>
        </p:nvSpPr>
        <p:spPr>
          <a:xfrm>
            <a:off x="5220070" y="273050"/>
            <a:ext cx="3466729" cy="5853113"/>
          </a:xfrm>
        </p:spPr>
        <p:txBody>
          <a:bodyPr>
            <a:normAutofit/>
          </a:bodyPr>
          <a:lstStyle/>
          <a:p>
            <a:r>
              <a:rPr lang="en-US" sz="2000" dirty="0"/>
              <a:t>Formers students of Budapest Lutheran High Schools (</a:t>
            </a:r>
            <a:r>
              <a:rPr lang="en-US" sz="2000" dirty="0" err="1"/>
              <a:t>Fasori</a:t>
            </a:r>
            <a:r>
              <a:rPr lang="en-US" sz="2000" dirty="0"/>
              <a:t> </a:t>
            </a:r>
            <a:r>
              <a:rPr lang="en-US" sz="2000" dirty="0" err="1"/>
              <a:t>Gimnázium</a:t>
            </a:r>
            <a:r>
              <a:rPr lang="en-US" sz="2000" dirty="0"/>
              <a:t>) were </a:t>
            </a:r>
            <a:r>
              <a:rPr lang="en-US" sz="2000" b="1" dirty="0" err="1"/>
              <a:t>János</a:t>
            </a:r>
            <a:r>
              <a:rPr lang="en-US" sz="2000" b="1" dirty="0"/>
              <a:t> </a:t>
            </a:r>
            <a:r>
              <a:rPr lang="en-US" sz="2000" b="1" dirty="0" err="1"/>
              <a:t>Harsányi</a:t>
            </a:r>
            <a:r>
              <a:rPr lang="en-US" sz="2000" b="1" dirty="0"/>
              <a:t> </a:t>
            </a:r>
            <a:r>
              <a:rPr lang="en-US" sz="2000" dirty="0"/>
              <a:t>economist he was a co-recipient  along with John Nash and </a:t>
            </a:r>
            <a:r>
              <a:rPr lang="en-US" sz="2000" dirty="0" err="1"/>
              <a:t>Reinhard</a:t>
            </a:r>
            <a:r>
              <a:rPr lang="en-US" sz="2000" dirty="0"/>
              <a:t> </a:t>
            </a:r>
            <a:r>
              <a:rPr lang="en-US" sz="2000" dirty="0" err="1"/>
              <a:t>Selten</a:t>
            </a:r>
            <a:r>
              <a:rPr lang="en-US" sz="2000" dirty="0"/>
              <a:t> of the 1994 Nobel Prize in Economics. Formers student was </a:t>
            </a:r>
            <a:r>
              <a:rPr lang="en-US" sz="2000" b="1" dirty="0" err="1"/>
              <a:t>János</a:t>
            </a:r>
            <a:r>
              <a:rPr lang="en-US" sz="2000" b="1" dirty="0"/>
              <a:t> </a:t>
            </a:r>
            <a:r>
              <a:rPr lang="en-US" sz="2000" b="1" dirty="0" err="1"/>
              <a:t>Neuman</a:t>
            </a:r>
            <a:r>
              <a:rPr lang="en-US" sz="2000" b="1" dirty="0"/>
              <a:t>, </a:t>
            </a:r>
            <a:r>
              <a:rPr lang="en-US" sz="2000" dirty="0"/>
              <a:t>who has developed the computer in USA. Formers student was </a:t>
            </a:r>
            <a:r>
              <a:rPr lang="en-US" sz="2000" b="1" dirty="0" err="1"/>
              <a:t>Jenő</a:t>
            </a:r>
            <a:r>
              <a:rPr lang="en-US" sz="2000" b="1" dirty="0"/>
              <a:t> Wigner </a:t>
            </a:r>
            <a:r>
              <a:rPr lang="en-US" sz="2000" dirty="0"/>
              <a:t>who had got Nobel Prize in Physics in 1963. </a:t>
            </a:r>
            <a:endParaRPr lang="hu-HU" sz="2000" dirty="0"/>
          </a:p>
          <a:p>
            <a:endParaRPr lang="hu-HU" dirty="0"/>
          </a:p>
        </p:txBody>
      </p:sp>
      <p:sp>
        <p:nvSpPr>
          <p:cNvPr id="4" name="Szöveg helye 3"/>
          <p:cNvSpPr>
            <a:spLocks noGrp="1"/>
          </p:cNvSpPr>
          <p:nvPr>
            <p:ph type="body" sz="half" idx="2"/>
          </p:nvPr>
        </p:nvSpPr>
        <p:spPr>
          <a:xfrm>
            <a:off x="457200" y="1435100"/>
            <a:ext cx="4762872" cy="4691063"/>
          </a:xfrm>
        </p:spPr>
        <p:txBody>
          <a:bodyPr/>
          <a:lstStyle/>
          <a:p>
            <a:endParaRPr lang="hu-HU" dirty="0"/>
          </a:p>
        </p:txBody>
      </p:sp>
      <p:pic>
        <p:nvPicPr>
          <p:cNvPr id="3074" name="Picture 2" descr="C:\Users\bodi\Pictures\Fasori_Gimnáz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7963"/>
            <a:ext cx="5040559" cy="390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93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The </a:t>
            </a:r>
            <a:r>
              <a:rPr lang="hu-HU" dirty="0" err="1" smtClean="0"/>
              <a:t>Piarist</a:t>
            </a:r>
            <a:r>
              <a:rPr lang="hu-HU" dirty="0" smtClean="0"/>
              <a:t> </a:t>
            </a:r>
            <a:endParaRPr lang="hu-HU" dirty="0"/>
          </a:p>
        </p:txBody>
      </p:sp>
      <p:sp>
        <p:nvSpPr>
          <p:cNvPr id="3" name="Tartalom helye 2"/>
          <p:cNvSpPr>
            <a:spLocks noGrp="1"/>
          </p:cNvSpPr>
          <p:nvPr>
            <p:ph idx="1"/>
          </p:nvPr>
        </p:nvSpPr>
        <p:spPr>
          <a:xfrm>
            <a:off x="4211960" y="273050"/>
            <a:ext cx="4474840" cy="5853113"/>
          </a:xfrm>
        </p:spPr>
        <p:txBody>
          <a:bodyPr>
            <a:normAutofit fontScale="77500" lnSpcReduction="20000"/>
          </a:bodyPr>
          <a:lstStyle/>
          <a:p>
            <a:r>
              <a:rPr lang="en-US" sz="2900" dirty="0"/>
              <a:t>At the beginning of the period the </a:t>
            </a:r>
            <a:r>
              <a:rPr lang="en-US" sz="2900" dirty="0" err="1"/>
              <a:t>Piarists</a:t>
            </a:r>
            <a:r>
              <a:rPr lang="en-US" sz="2900" dirty="0"/>
              <a:t> had 3 schools in Hungary, at the end of the period this number reached 21. </a:t>
            </a:r>
            <a:endParaRPr lang="hu-HU" sz="2900" dirty="0"/>
          </a:p>
          <a:p>
            <a:r>
              <a:rPr lang="en-US" sz="2900" dirty="0"/>
              <a:t>The </a:t>
            </a:r>
            <a:r>
              <a:rPr lang="en-US" sz="2900" dirty="0" err="1"/>
              <a:t>Piarist’s</a:t>
            </a:r>
            <a:r>
              <a:rPr lang="en-US" sz="2900" dirty="0"/>
              <a:t> schools taught free from feudal restraint. Their curriculum was modern and opened to science: </a:t>
            </a:r>
            <a:endParaRPr lang="hu-HU" sz="2900" dirty="0"/>
          </a:p>
          <a:p>
            <a:pPr lvl="0"/>
            <a:r>
              <a:rPr lang="en-US" sz="2900" dirty="0"/>
              <a:t>Physics of Newton, Wolff, Galileo…, </a:t>
            </a:r>
            <a:endParaRPr lang="hu-HU" sz="2900" dirty="0"/>
          </a:p>
          <a:p>
            <a:pPr lvl="0"/>
            <a:r>
              <a:rPr lang="en-US" sz="2900" dirty="0"/>
              <a:t>Mathematic of Descartes and Leibniz,</a:t>
            </a:r>
            <a:endParaRPr lang="hu-HU" sz="2900" dirty="0"/>
          </a:p>
          <a:p>
            <a:pPr lvl="0"/>
            <a:r>
              <a:rPr lang="en-US" sz="2900" dirty="0"/>
              <a:t>Land surveying, </a:t>
            </a:r>
            <a:endParaRPr lang="hu-HU" sz="2900" dirty="0"/>
          </a:p>
          <a:p>
            <a:pPr lvl="0"/>
            <a:r>
              <a:rPr lang="en-US" sz="2900" dirty="0"/>
              <a:t>Descriptive statistics, </a:t>
            </a:r>
            <a:endParaRPr lang="hu-HU" sz="2900" dirty="0"/>
          </a:p>
          <a:p>
            <a:r>
              <a:rPr lang="en-US" sz="2900" dirty="0"/>
              <a:t>These modern sciences overshadowed the Scholasticism - maintaining the hegemony of classical languages as Ancient Greek and Latin. </a:t>
            </a:r>
            <a:endParaRPr lang="hu-HU" sz="2900" dirty="0"/>
          </a:p>
          <a:p>
            <a:endParaRPr lang="hu-HU" dirty="0"/>
          </a:p>
        </p:txBody>
      </p:sp>
      <p:sp>
        <p:nvSpPr>
          <p:cNvPr id="4" name="Szöveg helye 3"/>
          <p:cNvSpPr>
            <a:spLocks noGrp="1"/>
          </p:cNvSpPr>
          <p:nvPr>
            <p:ph type="body" sz="half" idx="2"/>
          </p:nvPr>
        </p:nvSpPr>
        <p:spPr/>
        <p:txBody>
          <a:bodyPr>
            <a:normAutofit/>
          </a:bodyPr>
          <a:lstStyle/>
          <a:p>
            <a:r>
              <a:rPr lang="hu-HU" sz="1600" dirty="0" smtClean="0"/>
              <a:t>Piarista Gimnázium Budapest </a:t>
            </a:r>
            <a:endParaRPr lang="hu-HU" sz="1600" dirty="0"/>
          </a:p>
        </p:txBody>
      </p:sp>
      <p:pic>
        <p:nvPicPr>
          <p:cNvPr id="4098" name="Picture 2" descr="C:\Users\bodi\Pictures\300px-Budapest,_Piarista Gimnáz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00250"/>
            <a:ext cx="3672408" cy="33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61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The </a:t>
            </a:r>
            <a:r>
              <a:rPr lang="hu-HU" dirty="0" err="1" smtClean="0"/>
              <a:t>Jesuits</a:t>
            </a:r>
            <a:endParaRPr lang="hu-HU" dirty="0"/>
          </a:p>
        </p:txBody>
      </p:sp>
      <p:sp>
        <p:nvSpPr>
          <p:cNvPr id="3" name="Tartalom helye 2"/>
          <p:cNvSpPr>
            <a:spLocks noGrp="1"/>
          </p:cNvSpPr>
          <p:nvPr>
            <p:ph idx="1"/>
          </p:nvPr>
        </p:nvSpPr>
        <p:spPr/>
        <p:txBody>
          <a:bodyPr>
            <a:normAutofit/>
          </a:bodyPr>
          <a:lstStyle/>
          <a:p>
            <a:r>
              <a:rPr lang="en-US" sz="2400" dirty="0"/>
              <a:t>At the beginning of the 18</a:t>
            </a:r>
            <a:r>
              <a:rPr lang="en-US" sz="2400" baseline="30000" dirty="0"/>
              <a:t>th</a:t>
            </a:r>
            <a:r>
              <a:rPr lang="en-US" sz="2400" dirty="0"/>
              <a:t> century the Jesuits had 26 Latin schools and 19 high-schools. </a:t>
            </a:r>
            <a:r>
              <a:rPr lang="en-US" sz="2400" dirty="0" err="1"/>
              <a:t>Péter</a:t>
            </a:r>
            <a:r>
              <a:rPr lang="en-US" sz="2400" dirty="0"/>
              <a:t> </a:t>
            </a:r>
            <a:r>
              <a:rPr lang="en-US" sz="2400" dirty="0" err="1"/>
              <a:t>Pázmány</a:t>
            </a:r>
            <a:r>
              <a:rPr lang="en-US" sz="2400" dirty="0"/>
              <a:t> established the University of </a:t>
            </a:r>
            <a:r>
              <a:rPr lang="en-US" sz="2400" dirty="0" err="1"/>
              <a:t>Nagyszombat</a:t>
            </a:r>
            <a:r>
              <a:rPr lang="en-US" sz="2400" dirty="0"/>
              <a:t> – </a:t>
            </a:r>
            <a:r>
              <a:rPr lang="en-US" sz="2400" i="1" dirty="0"/>
              <a:t>“</a:t>
            </a:r>
            <a:r>
              <a:rPr lang="en-US" sz="2400" i="1" dirty="0" err="1"/>
              <a:t>studium</a:t>
            </a:r>
            <a:r>
              <a:rPr lang="en-US" sz="2400" i="1" dirty="0"/>
              <a:t> </a:t>
            </a:r>
            <a:r>
              <a:rPr lang="en-US" sz="2400" i="1" dirty="0" err="1"/>
              <a:t>generale</a:t>
            </a:r>
            <a:r>
              <a:rPr lang="en-US" sz="2400" i="1" dirty="0"/>
              <a:t>”</a:t>
            </a:r>
            <a:r>
              <a:rPr lang="en-US" sz="2400" dirty="0"/>
              <a:t>. This university moved to </a:t>
            </a:r>
            <a:r>
              <a:rPr lang="en-US" sz="2400" dirty="0" err="1"/>
              <a:t>Pécs</a:t>
            </a:r>
            <a:r>
              <a:rPr lang="en-US" sz="2400" dirty="0"/>
              <a:t> (University of </a:t>
            </a:r>
            <a:r>
              <a:rPr lang="en-US" sz="2400" dirty="0" err="1"/>
              <a:t>Pécs</a:t>
            </a:r>
            <a:r>
              <a:rPr lang="en-US" sz="2400" dirty="0"/>
              <a:t>) in the 20</a:t>
            </a:r>
            <a:r>
              <a:rPr lang="en-US" sz="2400" baseline="30000" dirty="0"/>
              <a:t>th</a:t>
            </a:r>
            <a:r>
              <a:rPr lang="en-US" sz="2400" dirty="0"/>
              <a:t> century after the first WW.</a:t>
            </a:r>
            <a:endParaRPr lang="hu-HU" sz="2400" dirty="0"/>
          </a:p>
          <a:p>
            <a:r>
              <a:rPr lang="en-US" sz="2400" dirty="0"/>
              <a:t>Their </a:t>
            </a:r>
            <a:r>
              <a:rPr lang="hu-HU" sz="2400" dirty="0" err="1"/>
              <a:t>specialty</a:t>
            </a:r>
            <a:r>
              <a:rPr lang="hu-HU" sz="2400" dirty="0"/>
              <a:t> </a:t>
            </a:r>
            <a:r>
              <a:rPr lang="hu-HU" sz="2400" dirty="0" err="1"/>
              <a:t>was</a:t>
            </a:r>
            <a:r>
              <a:rPr lang="hu-HU" sz="2400" dirty="0"/>
              <a:t> </a:t>
            </a:r>
            <a:r>
              <a:rPr lang="hu-HU" sz="2400" dirty="0" err="1"/>
              <a:t>jurisprudence</a:t>
            </a:r>
            <a:r>
              <a:rPr lang="hu-HU" sz="2400" dirty="0"/>
              <a:t> / </a:t>
            </a:r>
            <a:r>
              <a:rPr lang="hu-HU" sz="2400" dirty="0" err="1"/>
              <a:t>education</a:t>
            </a:r>
            <a:r>
              <a:rPr lang="hu-HU" sz="2400" dirty="0"/>
              <a:t> of </a:t>
            </a:r>
            <a:r>
              <a:rPr lang="hu-HU" sz="2400" dirty="0" err="1"/>
              <a:t>lawyers</a:t>
            </a:r>
            <a:r>
              <a:rPr lang="hu-HU" sz="2400" dirty="0"/>
              <a:t>. </a:t>
            </a:r>
          </a:p>
          <a:p>
            <a:endParaRPr lang="hu-HU" dirty="0"/>
          </a:p>
        </p:txBody>
      </p:sp>
      <p:sp>
        <p:nvSpPr>
          <p:cNvPr id="4" name="Szöveg helye 3"/>
          <p:cNvSpPr>
            <a:spLocks noGrp="1"/>
          </p:cNvSpPr>
          <p:nvPr>
            <p:ph type="body" sz="half" idx="2"/>
          </p:nvPr>
        </p:nvSpPr>
        <p:spPr/>
        <p:txBody>
          <a:bodyPr/>
          <a:lstStyle/>
          <a:p>
            <a:r>
              <a:rPr lang="hu-HU" dirty="0" smtClean="0"/>
              <a:t>Péter Pázmány  </a:t>
            </a:r>
            <a:endParaRPr lang="hu-HU" dirty="0"/>
          </a:p>
        </p:txBody>
      </p:sp>
      <p:pic>
        <p:nvPicPr>
          <p:cNvPr id="5122" name="Picture 2" descr="C:\Users\bodi\Pictures\220px-Pazm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8869"/>
            <a:ext cx="2952328"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149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2800" dirty="0" smtClean="0"/>
              <a:t>The Calvinist Colleges </a:t>
            </a:r>
            <a:endParaRPr lang="en-US" sz="2800" dirty="0"/>
          </a:p>
        </p:txBody>
      </p:sp>
      <p:sp>
        <p:nvSpPr>
          <p:cNvPr id="3" name="Tartalom helye 2"/>
          <p:cNvSpPr>
            <a:spLocks noGrp="1"/>
          </p:cNvSpPr>
          <p:nvPr>
            <p:ph idx="1"/>
          </p:nvPr>
        </p:nvSpPr>
        <p:spPr>
          <a:xfrm>
            <a:off x="3923928" y="273050"/>
            <a:ext cx="4762872" cy="5853113"/>
          </a:xfrm>
        </p:spPr>
        <p:txBody>
          <a:bodyPr>
            <a:normAutofit fontScale="70000" lnSpcReduction="20000"/>
          </a:bodyPr>
          <a:lstStyle/>
          <a:p>
            <a:r>
              <a:rPr lang="en-US" dirty="0"/>
              <a:t>The Calvinist church schools continued Puritan, Cartesian their traditions. </a:t>
            </a:r>
            <a:endParaRPr lang="hu-HU" dirty="0"/>
          </a:p>
          <a:p>
            <a:r>
              <a:rPr lang="en-US" dirty="0"/>
              <a:t>The Calvinist schools were less controllable by the royal court in the eastern side of the Country </a:t>
            </a:r>
            <a:endParaRPr lang="hu-HU" dirty="0"/>
          </a:p>
          <a:p>
            <a:r>
              <a:rPr lang="en-US" dirty="0"/>
              <a:t>This Calvinist school system achieved strong effect on the Great Plain and the Transylvanian regions. </a:t>
            </a:r>
            <a:endParaRPr lang="hu-HU" dirty="0"/>
          </a:p>
          <a:p>
            <a:r>
              <a:rPr lang="en-US" dirty="0"/>
              <a:t>Main school centers: Debrecen (1400 students), </a:t>
            </a:r>
            <a:r>
              <a:rPr lang="en-US" dirty="0" err="1"/>
              <a:t>Sárospatak</a:t>
            </a:r>
            <a:r>
              <a:rPr lang="en-US" dirty="0"/>
              <a:t> (1200 students)</a:t>
            </a:r>
            <a:endParaRPr lang="hu-HU" dirty="0"/>
          </a:p>
          <a:p>
            <a:r>
              <a:rPr lang="en-US" dirty="0" err="1"/>
              <a:t>Kolozsvár</a:t>
            </a:r>
            <a:r>
              <a:rPr lang="en-US" dirty="0"/>
              <a:t>, </a:t>
            </a:r>
            <a:r>
              <a:rPr lang="en-US" dirty="0" err="1"/>
              <a:t>Marosvásárhely</a:t>
            </a:r>
            <a:r>
              <a:rPr lang="en-US" dirty="0"/>
              <a:t>, </a:t>
            </a:r>
            <a:r>
              <a:rPr lang="en-US" dirty="0" err="1"/>
              <a:t>Nagyenyed</a:t>
            </a:r>
            <a:r>
              <a:rPr lang="en-US" dirty="0"/>
              <a:t>. </a:t>
            </a:r>
            <a:endParaRPr lang="hu-HU" dirty="0"/>
          </a:p>
          <a:p>
            <a:r>
              <a:rPr lang="en-US" dirty="0"/>
              <a:t>For example 21 high-schools (Latin schools) belonged to Debrecen College in the 18th century. </a:t>
            </a:r>
            <a:endParaRPr lang="hu-HU" dirty="0"/>
          </a:p>
          <a:p>
            <a:endParaRPr lang="hu-HU" dirty="0"/>
          </a:p>
        </p:txBody>
      </p:sp>
      <p:sp>
        <p:nvSpPr>
          <p:cNvPr id="4" name="Szöveg helye 3"/>
          <p:cNvSpPr>
            <a:spLocks noGrp="1"/>
          </p:cNvSpPr>
          <p:nvPr>
            <p:ph type="body" sz="half" idx="2"/>
          </p:nvPr>
        </p:nvSpPr>
        <p:spPr>
          <a:xfrm>
            <a:off x="457200" y="1435100"/>
            <a:ext cx="3538736" cy="4691063"/>
          </a:xfrm>
        </p:spPr>
        <p:txBody>
          <a:bodyPr/>
          <a:lstStyle/>
          <a:p>
            <a:r>
              <a:rPr lang="en-US" dirty="0" smtClean="0"/>
              <a:t>Debrecen Calvinist College</a:t>
            </a:r>
            <a:endParaRPr lang="en-US" dirty="0"/>
          </a:p>
        </p:txBody>
      </p:sp>
      <p:pic>
        <p:nvPicPr>
          <p:cNvPr id="6146" name="Picture 2" descr="C:\Users\bodi\Pictures\refi debrec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09838"/>
            <a:ext cx="3528391" cy="271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936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4800600"/>
            <a:ext cx="6624736" cy="566738"/>
          </a:xfrm>
        </p:spPr>
        <p:txBody>
          <a:bodyPr>
            <a:normAutofit/>
          </a:bodyPr>
          <a:lstStyle/>
          <a:p>
            <a:pPr algn="ctr"/>
            <a:r>
              <a:rPr lang="en-US" sz="1800" dirty="0" smtClean="0"/>
              <a:t>Students of the Debrecen Calvinist College in 18th century</a:t>
            </a:r>
            <a:endParaRPr lang="en-US" sz="1800" dirty="0"/>
          </a:p>
        </p:txBody>
      </p:sp>
      <p:sp>
        <p:nvSpPr>
          <p:cNvPr id="4" name="Szöveg helye 3"/>
          <p:cNvSpPr>
            <a:spLocks noGrp="1"/>
          </p:cNvSpPr>
          <p:nvPr>
            <p:ph type="body" sz="half" idx="2"/>
          </p:nvPr>
        </p:nvSpPr>
        <p:spPr>
          <a:xfrm>
            <a:off x="611560" y="5367338"/>
            <a:ext cx="8280920" cy="804862"/>
          </a:xfrm>
        </p:spPr>
        <p:txBody>
          <a:bodyPr>
            <a:normAutofit fontScale="92500" lnSpcReduction="20000"/>
          </a:bodyPr>
          <a:lstStyle/>
          <a:p>
            <a:r>
              <a:rPr lang="en-US" sz="2000" dirty="0"/>
              <a:t>The teacher of the college recruited senior students who often were able to teach junior students. Autonomous school-board checked the curriculum affairs and disciplinary matters.</a:t>
            </a:r>
            <a:endParaRPr lang="hu-HU" sz="2000" dirty="0"/>
          </a:p>
          <a:p>
            <a:endParaRPr lang="hu-HU" dirty="0"/>
          </a:p>
        </p:txBody>
      </p:sp>
      <p:pic>
        <p:nvPicPr>
          <p:cNvPr id="1026" name="Picture 2" descr="C:\Users\bodi\Pictures\Debreceni diákok egyenruhája.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09" r="28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26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87624" y="4800600"/>
            <a:ext cx="6624736" cy="566738"/>
          </a:xfrm>
        </p:spPr>
        <p:txBody>
          <a:bodyPr>
            <a:normAutofit fontScale="90000"/>
          </a:bodyPr>
          <a:lstStyle/>
          <a:p>
            <a:pPr algn="ctr"/>
            <a:r>
              <a:rPr lang="en-US" dirty="0" smtClean="0"/>
              <a:t>Students of the Debrecen Calvinist College in the 18th century</a:t>
            </a:r>
            <a:endParaRPr lang="en-US" dirty="0"/>
          </a:p>
        </p:txBody>
      </p:sp>
      <p:pic>
        <p:nvPicPr>
          <p:cNvPr id="5" name="Kép helye 4"/>
          <p:cNvPicPr>
            <a:picLocks noGrp="1" noChangeAspect="1"/>
          </p:cNvPicPr>
          <p:nvPr>
            <p:ph type="pic" idx="1"/>
          </p:nvPr>
        </p:nvPicPr>
        <p:blipFill>
          <a:blip r:embed="rId2">
            <a:extLst>
              <a:ext uri="{28A0092B-C50C-407E-A947-70E740481C1C}">
                <a14:useLocalDpi xmlns:a14="http://schemas.microsoft.com/office/drawing/2010/main" val="0"/>
              </a:ext>
            </a:extLst>
          </a:blip>
          <a:srcRect t="192" b="192"/>
          <a:stretch>
            <a:fillRect/>
          </a:stretch>
        </p:blipFill>
        <p:spPr/>
      </p:pic>
      <p:sp>
        <p:nvSpPr>
          <p:cNvPr id="4" name="Szöveg helye 3"/>
          <p:cNvSpPr>
            <a:spLocks noGrp="1"/>
          </p:cNvSpPr>
          <p:nvPr>
            <p:ph type="body" sz="half" idx="2"/>
          </p:nvPr>
        </p:nvSpPr>
        <p:spPr>
          <a:xfrm>
            <a:off x="683568" y="5367338"/>
            <a:ext cx="8136904" cy="804862"/>
          </a:xfrm>
        </p:spPr>
        <p:txBody>
          <a:bodyPr>
            <a:normAutofit fontScale="92500" lnSpcReduction="20000"/>
          </a:bodyPr>
          <a:lstStyle/>
          <a:p>
            <a:r>
              <a:rPr lang="en-US" sz="2000" dirty="0"/>
              <a:t>There were no scholarships for poor students but the college allowed them to work instead of paying tuition fees. These students who did not pay for the education were the so-called “servant students”.</a:t>
            </a:r>
            <a:endParaRPr lang="hu-HU" sz="2000" dirty="0"/>
          </a:p>
          <a:p>
            <a:endParaRPr lang="hu-HU" dirty="0"/>
          </a:p>
        </p:txBody>
      </p:sp>
    </p:spTree>
    <p:extLst>
      <p:ext uri="{BB962C8B-B14F-4D97-AF65-F5344CB8AC3E}">
        <p14:creationId xmlns:p14="http://schemas.microsoft.com/office/powerpoint/2010/main" val="3128501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The Calvinist and The Jesuits</a:t>
            </a:r>
            <a:endParaRPr lang="en-US" dirty="0"/>
          </a:p>
        </p:txBody>
      </p:sp>
      <p:sp>
        <p:nvSpPr>
          <p:cNvPr id="3" name="Szöveg helye 2"/>
          <p:cNvSpPr>
            <a:spLocks noGrp="1"/>
          </p:cNvSpPr>
          <p:nvPr>
            <p:ph type="body" idx="1"/>
          </p:nvPr>
        </p:nvSpPr>
        <p:spPr>
          <a:xfrm>
            <a:off x="457200" y="1535112"/>
            <a:ext cx="4040188" cy="2829991"/>
          </a:xfrm>
        </p:spPr>
        <p:txBody>
          <a:bodyPr>
            <a:normAutofit fontScale="70000" lnSpcReduction="20000"/>
          </a:bodyPr>
          <a:lstStyle/>
          <a:p>
            <a:r>
              <a:rPr lang="en-US" sz="2600" dirty="0"/>
              <a:t>The Calvinist church college curriculum did not differ essentially from the Jesuit curriculum as both schools taught modern Sciences (Physics, Mathematics, Geographic, etc.) The language of the education was the Latin in the both schools in the 18th century. Don't forget that the Latin language was the language of the public administration as well as the official language throughout the Kingdom of Hungary till 1846.</a:t>
            </a:r>
            <a:endParaRPr lang="hu-HU" sz="2600" dirty="0"/>
          </a:p>
          <a:p>
            <a:endParaRPr lang="hu-HU" dirty="0"/>
          </a:p>
        </p:txBody>
      </p:sp>
      <p:pic>
        <p:nvPicPr>
          <p:cNvPr id="7" name="Tartalom hely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4437112"/>
            <a:ext cx="3168352" cy="2016223"/>
          </a:xfrm>
        </p:spPr>
      </p:pic>
      <p:sp>
        <p:nvSpPr>
          <p:cNvPr id="5" name="Szöveg helye 4"/>
          <p:cNvSpPr>
            <a:spLocks noGrp="1"/>
          </p:cNvSpPr>
          <p:nvPr>
            <p:ph type="body" sz="quarter" idx="3"/>
          </p:nvPr>
        </p:nvSpPr>
        <p:spPr>
          <a:xfrm>
            <a:off x="4645025" y="1412777"/>
            <a:ext cx="4041775" cy="2880320"/>
          </a:xfrm>
        </p:spPr>
        <p:txBody>
          <a:bodyPr>
            <a:normAutofit fontScale="77500" lnSpcReduction="20000"/>
          </a:bodyPr>
          <a:lstStyle/>
          <a:p>
            <a:r>
              <a:rPr lang="en-US" sz="2300" dirty="0"/>
              <a:t>Nevertheless there was an important difference; the Calvinist College was controlled by local leaders (presbyter system) however the Jesuit academy was controlled by a central leader (governor of the province).</a:t>
            </a:r>
            <a:endParaRPr lang="hu-HU" sz="2300" dirty="0"/>
          </a:p>
          <a:p>
            <a:r>
              <a:rPr lang="en-US" sz="2300" dirty="0"/>
              <a:t>While the Jesuits received significant supports and donations from the Royal Court Calvinist schools had got support from England and the Netherlands and Switzerland. </a:t>
            </a:r>
            <a:endParaRPr lang="hu-HU" sz="2300" dirty="0"/>
          </a:p>
          <a:p>
            <a:endParaRPr lang="hu-HU" dirty="0"/>
          </a:p>
        </p:txBody>
      </p:sp>
      <p:pic>
        <p:nvPicPr>
          <p:cNvPr id="8" name="Tartalom hely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2120" y="4293096"/>
            <a:ext cx="1944216" cy="2376263"/>
          </a:xfrm>
        </p:spPr>
      </p:pic>
    </p:spTree>
    <p:extLst>
      <p:ext uri="{BB962C8B-B14F-4D97-AF65-F5344CB8AC3E}">
        <p14:creationId xmlns:p14="http://schemas.microsoft.com/office/powerpoint/2010/main" val="3199516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a:t>Calvinist Church in the Carpathian basin</a:t>
            </a:r>
            <a:endParaRPr lang="hu-HU" dirty="0"/>
          </a:p>
        </p:txBody>
      </p:sp>
      <p:pic>
        <p:nvPicPr>
          <p:cNvPr id="5" name="Kép helye 4"/>
          <p:cNvPicPr>
            <a:picLocks noGrp="1" noChangeAspect="1"/>
          </p:cNvPicPr>
          <p:nvPr>
            <p:ph type="pic" idx="1"/>
          </p:nvPr>
        </p:nvPicPr>
        <p:blipFill>
          <a:blip r:embed="rId2">
            <a:extLst>
              <a:ext uri="{28A0092B-C50C-407E-A947-70E740481C1C}">
                <a14:useLocalDpi xmlns:a14="http://schemas.microsoft.com/office/drawing/2010/main" val="0"/>
              </a:ext>
            </a:extLst>
          </a:blip>
          <a:srcRect l="1167" r="1167"/>
          <a:stretch>
            <a:fillRect/>
          </a:stretch>
        </p:blipFill>
        <p:spPr/>
      </p:pic>
      <p:sp>
        <p:nvSpPr>
          <p:cNvPr id="4" name="Szöveg helye 3"/>
          <p:cNvSpPr>
            <a:spLocks noGrp="1"/>
          </p:cNvSpPr>
          <p:nvPr>
            <p:ph type="body" sz="half" idx="2"/>
          </p:nvPr>
        </p:nvSpPr>
        <p:spPr>
          <a:xfrm>
            <a:off x="683568" y="5367338"/>
            <a:ext cx="7848872" cy="1013990"/>
          </a:xfrm>
        </p:spPr>
        <p:txBody>
          <a:bodyPr>
            <a:normAutofit fontScale="92500" lnSpcReduction="20000"/>
          </a:bodyPr>
          <a:lstStyle/>
          <a:p>
            <a:r>
              <a:rPr lang="en-US" sz="1900" dirty="0" smtClean="0"/>
              <a:t>Beyond the foreign support the college had several own significant funds for education. These funds were able to give credit; essentially the Debrecen College became the main credit institution in the Great Plain in the end of the 18th century.</a:t>
            </a:r>
          </a:p>
          <a:p>
            <a:endParaRPr lang="hu-HU" dirty="0"/>
          </a:p>
        </p:txBody>
      </p:sp>
    </p:spTree>
    <p:extLst>
      <p:ext uri="{BB962C8B-B14F-4D97-AF65-F5344CB8AC3E}">
        <p14:creationId xmlns:p14="http://schemas.microsoft.com/office/powerpoint/2010/main" val="1193040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Theoretical background</a:t>
            </a:r>
            <a:r>
              <a:rPr lang="hu-HU" dirty="0" smtClean="0"/>
              <a:t> I. </a:t>
            </a:r>
            <a:endParaRPr lang="en-US" dirty="0"/>
          </a:p>
        </p:txBody>
      </p:sp>
      <p:sp>
        <p:nvSpPr>
          <p:cNvPr id="3" name="Tartalom helye 2"/>
          <p:cNvSpPr>
            <a:spLocks noGrp="1"/>
          </p:cNvSpPr>
          <p:nvPr>
            <p:ph idx="1"/>
          </p:nvPr>
        </p:nvSpPr>
        <p:spPr/>
        <p:txBody>
          <a:bodyPr>
            <a:normAutofit/>
          </a:bodyPr>
          <a:lstStyle/>
          <a:p>
            <a:pPr marL="0" indent="0">
              <a:buNone/>
            </a:pPr>
            <a:r>
              <a:rPr lang="en-US" sz="8000" dirty="0" smtClean="0"/>
              <a:t>The First Column</a:t>
            </a:r>
          </a:p>
          <a:p>
            <a:pPr marL="0" indent="0">
              <a:buNone/>
            </a:pPr>
            <a:r>
              <a:rPr lang="en-US" sz="8000" dirty="0" err="1" smtClean="0"/>
              <a:t>Kondratiev</a:t>
            </a:r>
            <a:r>
              <a:rPr lang="en-US" sz="8000" dirty="0" smtClean="0"/>
              <a:t> Waves</a:t>
            </a:r>
            <a:endParaRPr lang="en-US" sz="8000" dirty="0"/>
          </a:p>
        </p:txBody>
      </p:sp>
    </p:spTree>
    <p:extLst>
      <p:ext uri="{BB962C8B-B14F-4D97-AF65-F5344CB8AC3E}">
        <p14:creationId xmlns:p14="http://schemas.microsoft.com/office/powerpoint/2010/main" val="2480590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260648"/>
            <a:ext cx="8229600" cy="1143000"/>
          </a:xfrm>
        </p:spPr>
        <p:txBody>
          <a:bodyPr>
            <a:normAutofit/>
          </a:bodyPr>
          <a:lstStyle/>
          <a:p>
            <a:r>
              <a:rPr lang="en-US" sz="2800" dirty="0" smtClean="0"/>
              <a:t>Crisis and Reaction - accumulation of human resources period and Reform age</a:t>
            </a:r>
            <a:endParaRPr lang="en-US" sz="2800" dirty="0"/>
          </a:p>
        </p:txBody>
      </p:sp>
      <p:sp>
        <p:nvSpPr>
          <p:cNvPr id="3" name="Tartalom helye 2"/>
          <p:cNvSpPr>
            <a:spLocks noGrp="1"/>
          </p:cNvSpPr>
          <p:nvPr>
            <p:ph idx="1"/>
          </p:nvPr>
        </p:nvSpPr>
        <p:spPr/>
        <p:txBody>
          <a:bodyPr>
            <a:normAutofit/>
          </a:bodyPr>
          <a:lstStyle/>
          <a:p>
            <a:pPr marL="0" indent="0" algn="ctr">
              <a:buNone/>
            </a:pPr>
            <a:r>
              <a:rPr lang="en-US" sz="2000" dirty="0" smtClean="0"/>
              <a:t>Reconstruction – Resettlement – Economic and Constitutional crisis</a:t>
            </a:r>
            <a:endParaRPr lang="en-US" sz="2000" dirty="0"/>
          </a:p>
        </p:txBody>
      </p:sp>
      <p:sp>
        <p:nvSpPr>
          <p:cNvPr id="5" name="Szabadkézi sokszög 4"/>
          <p:cNvSpPr/>
          <p:nvPr/>
        </p:nvSpPr>
        <p:spPr>
          <a:xfrm>
            <a:off x="323529" y="2573659"/>
            <a:ext cx="8352928" cy="3448301"/>
          </a:xfrm>
          <a:custGeom>
            <a:avLst/>
            <a:gdLst>
              <a:gd name="connsiteX0" fmla="*/ 0 w 7737231"/>
              <a:gd name="connsiteY0" fmla="*/ 2651484 h 3448301"/>
              <a:gd name="connsiteX1" fmla="*/ 2451798 w 7737231"/>
              <a:gd name="connsiteY1" fmla="*/ 8767 h 3448301"/>
              <a:gd name="connsiteX2" fmla="*/ 5134708 w 7737231"/>
              <a:gd name="connsiteY2" fmla="*/ 3445304 h 3448301"/>
              <a:gd name="connsiteX3" fmla="*/ 7707086 w 7737231"/>
              <a:gd name="connsiteY3" fmla="*/ 661910 h 3448301"/>
              <a:gd name="connsiteX4" fmla="*/ 7707086 w 7737231"/>
              <a:gd name="connsiteY4" fmla="*/ 661910 h 3448301"/>
              <a:gd name="connsiteX5" fmla="*/ 7737231 w 7737231"/>
              <a:gd name="connsiteY5" fmla="*/ 621717 h 344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7231" h="3448301">
                <a:moveTo>
                  <a:pt x="0" y="2651484"/>
                </a:moveTo>
                <a:cubicBezTo>
                  <a:pt x="798006" y="1263974"/>
                  <a:pt x="1596013" y="-123536"/>
                  <a:pt x="2451798" y="8767"/>
                </a:cubicBezTo>
                <a:cubicBezTo>
                  <a:pt x="3307583" y="141070"/>
                  <a:pt x="4258827" y="3336447"/>
                  <a:pt x="5134708" y="3445304"/>
                </a:cubicBezTo>
                <a:cubicBezTo>
                  <a:pt x="6010589" y="3554161"/>
                  <a:pt x="7707086" y="661910"/>
                  <a:pt x="7707086" y="661910"/>
                </a:cubicBezTo>
                <a:lnTo>
                  <a:pt x="7707086" y="661910"/>
                </a:lnTo>
                <a:lnTo>
                  <a:pt x="7737231" y="6217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7020" y="5301208"/>
            <a:ext cx="1324620" cy="72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Great Plague 1708</a:t>
            </a:r>
          </a:p>
        </p:txBody>
      </p:sp>
      <p:sp>
        <p:nvSpPr>
          <p:cNvPr id="7" name="Ellipszis 6"/>
          <p:cNvSpPr/>
          <p:nvPr/>
        </p:nvSpPr>
        <p:spPr>
          <a:xfrm>
            <a:off x="107504" y="4488922"/>
            <a:ext cx="1598633" cy="524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Peace Treaty 1711 </a:t>
            </a:r>
            <a:endParaRPr lang="en-US" sz="1400" dirty="0"/>
          </a:p>
        </p:txBody>
      </p:sp>
      <p:sp>
        <p:nvSpPr>
          <p:cNvPr id="8" name="Ellipszis 7"/>
          <p:cNvSpPr/>
          <p:nvPr/>
        </p:nvSpPr>
        <p:spPr>
          <a:xfrm>
            <a:off x="107504" y="3754636"/>
            <a:ext cx="2232247" cy="543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a:t>
            </a:r>
            <a:r>
              <a:rPr lang="en-US" sz="1400" dirty="0" err="1" smtClean="0"/>
              <a:t>Piarist</a:t>
            </a:r>
            <a:r>
              <a:rPr lang="en-US" sz="1400" dirty="0" smtClean="0"/>
              <a:t> </a:t>
            </a:r>
            <a:r>
              <a:rPr lang="en-US" sz="1400" dirty="0"/>
              <a:t>appeared 1721</a:t>
            </a:r>
          </a:p>
        </p:txBody>
      </p:sp>
      <p:sp>
        <p:nvSpPr>
          <p:cNvPr id="9" name="Ellipszis 8"/>
          <p:cNvSpPr/>
          <p:nvPr/>
        </p:nvSpPr>
        <p:spPr>
          <a:xfrm>
            <a:off x="467544" y="2996952"/>
            <a:ext cx="208823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smtClean="0"/>
              <a:t>Marothi</a:t>
            </a:r>
            <a:r>
              <a:rPr lang="hu-HU" sz="1400" dirty="0" smtClean="0"/>
              <a:t>’s Reform Debrecen College  1738</a:t>
            </a:r>
            <a:endParaRPr lang="hu-HU" sz="1400" dirty="0"/>
          </a:p>
        </p:txBody>
      </p:sp>
      <p:sp>
        <p:nvSpPr>
          <p:cNvPr id="10" name="Ellipszis 9"/>
          <p:cNvSpPr/>
          <p:nvPr/>
        </p:nvSpPr>
        <p:spPr>
          <a:xfrm>
            <a:off x="5076056" y="4833156"/>
            <a:ext cx="1656184" cy="8284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The end of the </a:t>
            </a:r>
            <a:r>
              <a:rPr lang="en-US" sz="1400" dirty="0" smtClean="0"/>
              <a:t>Napoleon</a:t>
            </a:r>
            <a:r>
              <a:rPr lang="hu-HU" sz="1400" dirty="0" err="1" smtClean="0"/>
              <a:t>ic</a:t>
            </a:r>
            <a:r>
              <a:rPr lang="en-US" sz="1400" dirty="0" smtClean="0"/>
              <a:t> </a:t>
            </a:r>
            <a:r>
              <a:rPr lang="en-US" sz="1400" dirty="0" smtClean="0"/>
              <a:t>War</a:t>
            </a:r>
            <a:endParaRPr lang="en-US" sz="1400" dirty="0"/>
          </a:p>
        </p:txBody>
      </p:sp>
      <p:sp>
        <p:nvSpPr>
          <p:cNvPr id="11" name="Ellipszis 10"/>
          <p:cNvSpPr/>
          <p:nvPr/>
        </p:nvSpPr>
        <p:spPr>
          <a:xfrm>
            <a:off x="899592" y="2132856"/>
            <a:ext cx="219624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4000 schools 1770</a:t>
            </a:r>
            <a:endParaRPr lang="en-US" sz="1400" dirty="0"/>
          </a:p>
        </p:txBody>
      </p:sp>
      <p:sp>
        <p:nvSpPr>
          <p:cNvPr id="12" name="Ellipszis 11"/>
          <p:cNvSpPr/>
          <p:nvPr/>
        </p:nvSpPr>
        <p:spPr>
          <a:xfrm>
            <a:off x="3563888" y="2276872"/>
            <a:ext cx="234026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Prosperity of Wheat 1790-1815</a:t>
            </a:r>
            <a:endParaRPr lang="en-US" sz="1400" dirty="0"/>
          </a:p>
        </p:txBody>
      </p:sp>
      <p:sp>
        <p:nvSpPr>
          <p:cNvPr id="13" name="Ellipszis 12"/>
          <p:cNvSpPr/>
          <p:nvPr/>
        </p:nvSpPr>
        <p:spPr>
          <a:xfrm>
            <a:off x="6588225" y="2327956"/>
            <a:ext cx="2088232" cy="105457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Sons of the crisis – Reform Age</a:t>
            </a:r>
            <a:endParaRPr lang="hu-HU" sz="1400" dirty="0" smtClean="0"/>
          </a:p>
          <a:p>
            <a:pPr algn="ctr"/>
            <a:r>
              <a:rPr lang="hu-HU" sz="1400" dirty="0" smtClean="0"/>
              <a:t>1834-1848</a:t>
            </a:r>
            <a:r>
              <a:rPr lang="en-US" sz="1400" dirty="0" smtClean="0"/>
              <a:t> </a:t>
            </a:r>
            <a:endParaRPr lang="en-US" sz="1400" dirty="0"/>
          </a:p>
        </p:txBody>
      </p:sp>
      <p:sp>
        <p:nvSpPr>
          <p:cNvPr id="14" name="Ellipszis 13"/>
          <p:cNvSpPr/>
          <p:nvPr/>
        </p:nvSpPr>
        <p:spPr>
          <a:xfrm>
            <a:off x="7236296" y="4833156"/>
            <a:ext cx="1907704" cy="82842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t>Bölöni</a:t>
            </a:r>
            <a:r>
              <a:rPr lang="hu-HU" sz="1400" dirty="0" smtClean="0"/>
              <a:t> (1834)</a:t>
            </a:r>
            <a:r>
              <a:rPr lang="en-US" sz="1400" dirty="0" smtClean="0"/>
              <a:t>: </a:t>
            </a:r>
            <a:r>
              <a:rPr lang="en-US" sz="1400" i="1" dirty="0" smtClean="0"/>
              <a:t>Journey in North America</a:t>
            </a:r>
            <a:endParaRPr lang="en-US" sz="1400" dirty="0"/>
          </a:p>
        </p:txBody>
      </p:sp>
      <p:sp>
        <p:nvSpPr>
          <p:cNvPr id="15" name="Ellipszis 14"/>
          <p:cNvSpPr/>
          <p:nvPr/>
        </p:nvSpPr>
        <p:spPr>
          <a:xfrm>
            <a:off x="6012160" y="4071206"/>
            <a:ext cx="1728192" cy="45320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t>Kölcsey</a:t>
            </a:r>
            <a:r>
              <a:rPr lang="en-US" sz="1400" dirty="0" smtClean="0"/>
              <a:t> (1823): Hymn</a:t>
            </a:r>
            <a:endParaRPr lang="en-US" sz="1400" dirty="0"/>
          </a:p>
        </p:txBody>
      </p:sp>
      <p:sp>
        <p:nvSpPr>
          <p:cNvPr id="16" name="Ellipszis 15"/>
          <p:cNvSpPr/>
          <p:nvPr/>
        </p:nvSpPr>
        <p:spPr>
          <a:xfrm>
            <a:off x="7308304" y="3573016"/>
            <a:ext cx="1835696"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1848-1849 </a:t>
            </a:r>
            <a:r>
              <a:rPr lang="en-US" sz="1400" dirty="0" err="1" smtClean="0"/>
              <a:t>Revoution</a:t>
            </a:r>
            <a:r>
              <a:rPr lang="en-US" sz="1400" dirty="0" smtClean="0"/>
              <a:t> and Independent War</a:t>
            </a:r>
            <a:endParaRPr lang="en-US" sz="1400" dirty="0"/>
          </a:p>
        </p:txBody>
      </p:sp>
    </p:spTree>
    <p:extLst>
      <p:ext uri="{BB962C8B-B14F-4D97-AF65-F5344CB8AC3E}">
        <p14:creationId xmlns:p14="http://schemas.microsoft.com/office/powerpoint/2010/main" val="2776356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a:t>Accumulation of Human Resources (cause and results) </a:t>
            </a:r>
            <a:r>
              <a:rPr lang="hu-HU" dirty="0"/>
              <a:t/>
            </a:r>
            <a:br>
              <a:rPr lang="hu-HU" dirty="0"/>
            </a:b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527746"/>
            <a:ext cx="5111750" cy="3343720"/>
          </a:xfrm>
        </p:spPr>
      </p:pic>
      <p:sp>
        <p:nvSpPr>
          <p:cNvPr id="4" name="Szöveg helye 3"/>
          <p:cNvSpPr>
            <a:spLocks noGrp="1"/>
          </p:cNvSpPr>
          <p:nvPr>
            <p:ph type="body" sz="half" idx="2"/>
          </p:nvPr>
        </p:nvSpPr>
        <p:spPr/>
        <p:txBody>
          <a:bodyPr>
            <a:normAutofit lnSpcReduction="10000"/>
          </a:bodyPr>
          <a:lstStyle/>
          <a:p>
            <a:r>
              <a:rPr lang="en-US" sz="1800" dirty="0"/>
              <a:t>There was an essential human source accumulation phase in the cycle between two crises in Hungary during the 18</a:t>
            </a:r>
            <a:r>
              <a:rPr lang="en-US" sz="1800" baseline="30000" dirty="0"/>
              <a:t>th</a:t>
            </a:r>
            <a:r>
              <a:rPr lang="en-US" sz="1800" dirty="0"/>
              <a:t> century, from 1708 to 1815. This investment in human sources was an </a:t>
            </a:r>
            <a:r>
              <a:rPr lang="en-US" sz="1800" b="1" dirty="0"/>
              <a:t>expansion</a:t>
            </a:r>
            <a:r>
              <a:rPr lang="en-US" sz="1800" dirty="0"/>
              <a:t> which culminated at the end of this century. The </a:t>
            </a:r>
            <a:r>
              <a:rPr lang="en-US" sz="1800" b="1" dirty="0"/>
              <a:t>stagnation</a:t>
            </a:r>
            <a:r>
              <a:rPr lang="en-US" sz="1800" dirty="0"/>
              <a:t> of the </a:t>
            </a:r>
            <a:r>
              <a:rPr lang="hu-HU" sz="1800" dirty="0" err="1"/>
              <a:t>reconstruction</a:t>
            </a:r>
            <a:r>
              <a:rPr lang="hu-HU" sz="1800" dirty="0"/>
              <a:t> </a:t>
            </a:r>
            <a:r>
              <a:rPr lang="en-US" sz="1800" dirty="0"/>
              <a:t>phase was at the beginning of the 19</a:t>
            </a:r>
            <a:r>
              <a:rPr lang="en-US" sz="1800" baseline="30000" dirty="0"/>
              <a:t>th</a:t>
            </a:r>
            <a:r>
              <a:rPr lang="en-US" sz="1800" dirty="0"/>
              <a:t> century. This </a:t>
            </a:r>
            <a:r>
              <a:rPr lang="en-US" sz="1800" b="1" dirty="0"/>
              <a:t>saturation point</a:t>
            </a:r>
            <a:r>
              <a:rPr lang="en-US" sz="1800" dirty="0"/>
              <a:t> coincided with the world economic saturation point which coincided with the end of the Napoleon War. Why? </a:t>
            </a:r>
            <a:endParaRPr lang="hu-HU" sz="1800" dirty="0"/>
          </a:p>
          <a:p>
            <a:endParaRPr lang="hu-HU" dirty="0"/>
          </a:p>
        </p:txBody>
      </p:sp>
    </p:spTree>
    <p:extLst>
      <p:ext uri="{BB962C8B-B14F-4D97-AF65-F5344CB8AC3E}">
        <p14:creationId xmlns:p14="http://schemas.microsoft.com/office/powerpoint/2010/main" val="3912647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908720"/>
          </a:xfrm>
        </p:spPr>
        <p:txBody>
          <a:bodyPr>
            <a:noAutofit/>
          </a:bodyPr>
          <a:lstStyle/>
          <a:p>
            <a:r>
              <a:rPr lang="hu-HU" sz="2400" dirty="0" smtClean="0"/>
              <a:t>„</a:t>
            </a:r>
            <a:r>
              <a:rPr lang="en-US" sz="2400" dirty="0" smtClean="0"/>
              <a:t>There </a:t>
            </a:r>
            <a:r>
              <a:rPr lang="en-US" sz="2400" dirty="0"/>
              <a:t>is no life outside of </a:t>
            </a:r>
            <a:r>
              <a:rPr lang="en-US" sz="2400" dirty="0" smtClean="0"/>
              <a:t>Hungary</a:t>
            </a:r>
            <a:r>
              <a:rPr lang="hu-HU" sz="2400" dirty="0" smtClean="0"/>
              <a:t>!” – </a:t>
            </a:r>
            <a:br>
              <a:rPr lang="hu-HU" sz="2400" dirty="0" smtClean="0"/>
            </a:br>
            <a:r>
              <a:rPr lang="hu-HU" sz="2400" dirty="0" smtClean="0"/>
              <a:t>„Extra </a:t>
            </a:r>
            <a:r>
              <a:rPr lang="hu-HU" sz="2400" dirty="0" err="1" smtClean="0"/>
              <a:t>Hungariam</a:t>
            </a:r>
            <a:r>
              <a:rPr lang="hu-HU" sz="2400" dirty="0" smtClean="0"/>
              <a:t> non est vita!”   </a:t>
            </a:r>
            <a:r>
              <a:rPr lang="hu-HU" sz="2400" dirty="0" smtClean="0">
                <a:sym typeface="Wingdings" pitchFamily="2" charset="2"/>
              </a:rPr>
              <a:t></a:t>
            </a:r>
            <a:endParaRPr lang="hu-HU" sz="2400" dirty="0"/>
          </a:p>
        </p:txBody>
      </p:sp>
      <p:sp>
        <p:nvSpPr>
          <p:cNvPr id="4" name="Szöveg helye 3"/>
          <p:cNvSpPr>
            <a:spLocks noGrp="1"/>
          </p:cNvSpPr>
          <p:nvPr>
            <p:ph type="body" sz="half" idx="2"/>
          </p:nvPr>
        </p:nvSpPr>
        <p:spPr>
          <a:xfrm>
            <a:off x="107504" y="1052736"/>
            <a:ext cx="4536504" cy="5616624"/>
          </a:xfrm>
        </p:spPr>
        <p:txBody>
          <a:bodyPr>
            <a:normAutofit/>
          </a:bodyPr>
          <a:lstStyle/>
          <a:p>
            <a:r>
              <a:rPr lang="en-US" sz="1800" dirty="0" smtClean="0"/>
              <a:t>Hungary was able to catch up with the periphery of Europe. This way, the Hungarians were able to climb up the last coach… But their economic system was not modern and did not have ability to change because the feudal political regime did not allow radical changes in the social system as well as in the economic base and last but not least to do reform in the feudal state itself. </a:t>
            </a:r>
          </a:p>
          <a:p>
            <a:r>
              <a:rPr lang="en-US" sz="1800" dirty="0" smtClean="0"/>
              <a:t>The prosperity of Napoleon War could reserve temporary a feeling of a kind of welfare among the rural landlords. The “wheat prosperity” hid several economic and social problems. The productivity was too low in the agriculture and there was no road and canal for the transportation of goods. The land was covered by water when the rivers flooded in Great Plains. Then quarter of the country was under water. </a:t>
            </a:r>
            <a:endParaRPr lang="hu-HU" sz="1800" dirty="0"/>
          </a:p>
        </p:txBody>
      </p:sp>
      <p:pic>
        <p:nvPicPr>
          <p:cNvPr id="7" name="Tartalom hely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908720"/>
            <a:ext cx="4536503" cy="4824536"/>
          </a:xfrm>
        </p:spPr>
      </p:pic>
    </p:spTree>
    <p:extLst>
      <p:ext uri="{BB962C8B-B14F-4D97-AF65-F5344CB8AC3E}">
        <p14:creationId xmlns:p14="http://schemas.microsoft.com/office/powerpoint/2010/main" val="366614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60648"/>
            <a:ext cx="7344816" cy="707678"/>
          </a:xfrm>
        </p:spPr>
        <p:txBody>
          <a:bodyPr>
            <a:normAutofit/>
          </a:bodyPr>
          <a:lstStyle/>
          <a:p>
            <a:r>
              <a:rPr lang="en-US" sz="3200" dirty="0"/>
              <a:t>The new generation appeared in the stage</a:t>
            </a:r>
            <a:endParaRPr lang="hu-HU" sz="3200" dirty="0"/>
          </a:p>
        </p:txBody>
      </p:sp>
      <p:sp>
        <p:nvSpPr>
          <p:cNvPr id="4" name="Szöveg helye 3"/>
          <p:cNvSpPr>
            <a:spLocks noGrp="1"/>
          </p:cNvSpPr>
          <p:nvPr>
            <p:ph type="body" sz="half" idx="2"/>
          </p:nvPr>
        </p:nvSpPr>
        <p:spPr>
          <a:xfrm>
            <a:off x="457200" y="1196752"/>
            <a:ext cx="3008313" cy="4929411"/>
          </a:xfrm>
        </p:spPr>
        <p:txBody>
          <a:bodyPr>
            <a:normAutofit lnSpcReduction="10000"/>
          </a:bodyPr>
          <a:lstStyle/>
          <a:p>
            <a:r>
              <a:rPr lang="en-US" sz="1800" dirty="0"/>
              <a:t>The ancient law system was getting in the way of the progression. After the Napoleon War the food exports (cattle and wheat as well as wine, etc.) reduced, the income of the landlords reduced, too.  The crisis expanded through the whole country. But by then, a new generation had grown up which could not see and did not want to see the world like their father did. By then, a new generation had appeared in the country which could travel overseas and could bring new experiences about the whole world. </a:t>
            </a:r>
          </a:p>
          <a:p>
            <a:endParaRPr lang="hu-HU" dirty="0"/>
          </a:p>
        </p:txBody>
      </p:sp>
      <p:pic>
        <p:nvPicPr>
          <p:cNvPr id="11" name="Tartalom helye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412776"/>
            <a:ext cx="4464496" cy="4464496"/>
          </a:xfrm>
        </p:spPr>
      </p:pic>
    </p:spTree>
    <p:extLst>
      <p:ext uri="{BB962C8B-B14F-4D97-AF65-F5344CB8AC3E}">
        <p14:creationId xmlns:p14="http://schemas.microsoft.com/office/powerpoint/2010/main" val="969043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003232" cy="1162050"/>
          </a:xfrm>
        </p:spPr>
        <p:txBody>
          <a:bodyPr>
            <a:normAutofit/>
          </a:bodyPr>
          <a:lstStyle/>
          <a:p>
            <a:r>
              <a:rPr lang="en-US" sz="2400" dirty="0" smtClean="0"/>
              <a:t>Approximately 30,000 high educated person lived in the Hungary in beginning of the 19th century </a:t>
            </a:r>
            <a:r>
              <a:rPr lang="hu-HU" sz="1400" dirty="0" smtClean="0"/>
              <a:t>(</a:t>
            </a:r>
            <a:r>
              <a:rPr lang="hu-HU" sz="1400" dirty="0" err="1" smtClean="0"/>
              <a:t>Kosáry</a:t>
            </a:r>
            <a:r>
              <a:rPr lang="hu-HU" sz="1400" dirty="0" smtClean="0"/>
              <a:t> Domokos)</a:t>
            </a:r>
            <a:endParaRPr lang="en-US" sz="1400" dirty="0"/>
          </a:p>
        </p:txBody>
      </p:sp>
      <p:sp>
        <p:nvSpPr>
          <p:cNvPr id="4" name="Szöveg helye 3"/>
          <p:cNvSpPr>
            <a:spLocks noGrp="1"/>
          </p:cNvSpPr>
          <p:nvPr>
            <p:ph type="body" sz="half" idx="2"/>
          </p:nvPr>
        </p:nvSpPr>
        <p:spPr/>
        <p:txBody>
          <a:bodyPr/>
          <a:lstStyle/>
          <a:p>
            <a:r>
              <a:rPr lang="en-US" sz="1800" dirty="0" smtClean="0"/>
              <a:t>This new generation entered into the politics and entered military career, too. And last but not least young officers appeared in the public administration, especially in the local and county level. They were Catholic, Lutheran, Calvinist, Unitarian, respectively. They came from ancient families or incomer citizen families as well as merchant families. One thing was in common in them: they all were well-educated. </a:t>
            </a:r>
          </a:p>
          <a:p>
            <a:endParaRPr lang="hu-HU" dirty="0"/>
          </a:p>
        </p:txBody>
      </p:sp>
      <p:pic>
        <p:nvPicPr>
          <p:cNvPr id="3" name="Tartalom helye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1628800"/>
            <a:ext cx="4320479" cy="3384376"/>
          </a:xfrm>
        </p:spPr>
      </p:pic>
    </p:spTree>
    <p:extLst>
      <p:ext uri="{BB962C8B-B14F-4D97-AF65-F5344CB8AC3E}">
        <p14:creationId xmlns:p14="http://schemas.microsoft.com/office/powerpoint/2010/main" val="1299988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908721"/>
            <a:ext cx="7772400" cy="1800199"/>
          </a:xfrm>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Reform age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lcím 2"/>
          <p:cNvSpPr>
            <a:spLocks noGrp="1"/>
          </p:cNvSpPr>
          <p:nvPr>
            <p:ph type="subTitle" idx="1"/>
          </p:nvPr>
        </p:nvSpPr>
        <p:spPr>
          <a:xfrm>
            <a:off x="755576" y="3886200"/>
            <a:ext cx="7776864" cy="1752600"/>
          </a:xfrm>
        </p:spPr>
        <p:style>
          <a:lnRef idx="3">
            <a:schemeClr val="lt1"/>
          </a:lnRef>
          <a:fillRef idx="1">
            <a:schemeClr val="accent3"/>
          </a:fillRef>
          <a:effectRef idx="1">
            <a:schemeClr val="accent3"/>
          </a:effectRef>
          <a:fontRef idx="minor">
            <a:schemeClr val="lt1"/>
          </a:fontRef>
        </p:style>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Sons of the Crisis</a:t>
            </a:r>
            <a:endParaRPr lang="hu-H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r>
              <a:rPr lang="hu-H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1831-1848</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94815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970784" cy="779686"/>
          </a:xfrm>
        </p:spPr>
        <p:txBody>
          <a:bodyPr/>
          <a:lstStyle/>
          <a:p>
            <a:r>
              <a:rPr lang="hu-HU" dirty="0" err="1" smtClean="0"/>
              <a:t>Bölöni</a:t>
            </a:r>
            <a:r>
              <a:rPr lang="hu-HU" dirty="0" smtClean="0"/>
              <a:t> Farkas Sándor</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1484784"/>
            <a:ext cx="4392488" cy="4320480"/>
          </a:xfrm>
        </p:spPr>
      </p:pic>
      <p:sp>
        <p:nvSpPr>
          <p:cNvPr id="4" name="Szöveg helye 3"/>
          <p:cNvSpPr>
            <a:spLocks noGrp="1"/>
          </p:cNvSpPr>
          <p:nvPr>
            <p:ph type="body" sz="half" idx="2"/>
          </p:nvPr>
        </p:nvSpPr>
        <p:spPr>
          <a:xfrm>
            <a:off x="457200" y="1435100"/>
            <a:ext cx="4042792" cy="4691063"/>
          </a:xfrm>
        </p:spPr>
        <p:txBody>
          <a:bodyPr>
            <a:normAutofit lnSpcReduction="10000"/>
          </a:bodyPr>
          <a:lstStyle/>
          <a:p>
            <a:r>
              <a:rPr lang="en-US" sz="1800" i="1" dirty="0" err="1" smtClean="0"/>
              <a:t>Sándor</a:t>
            </a:r>
            <a:r>
              <a:rPr lang="en-US" sz="1800" i="1" dirty="0" smtClean="0"/>
              <a:t> </a:t>
            </a:r>
            <a:r>
              <a:rPr lang="en-US" sz="1800" i="1" dirty="0" err="1" smtClean="0"/>
              <a:t>Bölöni</a:t>
            </a:r>
            <a:r>
              <a:rPr lang="en-US" sz="1800" i="1" dirty="0" smtClean="0"/>
              <a:t> </a:t>
            </a:r>
            <a:r>
              <a:rPr lang="en-US" sz="1800" i="1" dirty="0" err="1" smtClean="0"/>
              <a:t>Farkas</a:t>
            </a:r>
            <a:r>
              <a:rPr lang="en-US" sz="1800" dirty="0" smtClean="0"/>
              <a:t> (Alexander </a:t>
            </a:r>
            <a:r>
              <a:rPr lang="en-US" sz="1800" dirty="0" err="1" smtClean="0"/>
              <a:t>Farkas</a:t>
            </a:r>
            <a:r>
              <a:rPr lang="en-US" sz="1800" dirty="0" smtClean="0"/>
              <a:t> </a:t>
            </a:r>
            <a:r>
              <a:rPr lang="en-US" sz="1800" dirty="0" err="1" smtClean="0"/>
              <a:t>Bölöni</a:t>
            </a:r>
            <a:r>
              <a:rPr lang="en-US" sz="1800" dirty="0" smtClean="0"/>
              <a:t>) was born in 1795 in </a:t>
            </a:r>
            <a:r>
              <a:rPr lang="en-US" sz="1800" dirty="0" err="1" smtClean="0"/>
              <a:t>Bölön</a:t>
            </a:r>
            <a:r>
              <a:rPr lang="en-US" sz="1800" dirty="0" smtClean="0"/>
              <a:t> in Transylvania. His schools: beginning in 1805 in the Unitarian College, he went on at the Royal College, both in </a:t>
            </a:r>
            <a:r>
              <a:rPr lang="en-US" sz="1800" dirty="0" err="1" smtClean="0"/>
              <a:t>Kolozsvár</a:t>
            </a:r>
            <a:r>
              <a:rPr lang="en-US" sz="1800" dirty="0" smtClean="0"/>
              <a:t>, faculty the jurisprudence / he graduated as an educated lawyer in 1815. He became a young clerk in </a:t>
            </a:r>
            <a:r>
              <a:rPr lang="en-US" sz="1800" dirty="0" err="1" smtClean="0"/>
              <a:t>Kolozsvár</a:t>
            </a:r>
            <a:r>
              <a:rPr lang="en-US" sz="1800" dirty="0" smtClean="0"/>
              <a:t> in Transylvania (now </a:t>
            </a:r>
            <a:r>
              <a:rPr lang="en-US" sz="1800" dirty="0" err="1" smtClean="0"/>
              <a:t>Cluj</a:t>
            </a:r>
            <a:r>
              <a:rPr lang="en-US" sz="1800" dirty="0" smtClean="0"/>
              <a:t> </a:t>
            </a:r>
            <a:r>
              <a:rPr lang="en-US" sz="1800" dirty="0" err="1" smtClean="0"/>
              <a:t>Napoca</a:t>
            </a:r>
            <a:r>
              <a:rPr lang="en-US" sz="1800" dirty="0" smtClean="0"/>
              <a:t> in Romania). He established The “</a:t>
            </a:r>
            <a:r>
              <a:rPr lang="en-US" sz="1800" dirty="0" err="1" smtClean="0"/>
              <a:t>Gondviselő</a:t>
            </a:r>
            <a:r>
              <a:rPr lang="en-US" sz="1800" dirty="0" smtClean="0"/>
              <a:t> </a:t>
            </a:r>
            <a:r>
              <a:rPr lang="en-US" sz="1800" dirty="0" err="1" smtClean="0"/>
              <a:t>Társaság</a:t>
            </a:r>
            <a:r>
              <a:rPr lang="en-US" sz="1800" dirty="0" smtClean="0"/>
              <a:t>” (Society of </a:t>
            </a:r>
            <a:r>
              <a:rPr lang="en-US" sz="1800" dirty="0" err="1" smtClean="0"/>
              <a:t>Providency</a:t>
            </a:r>
            <a:r>
              <a:rPr lang="en-US" sz="1800" dirty="0" smtClean="0"/>
              <a:t>) a credit unions which had existed until 1944. He translated Schelling, Goethe and other German romantics. Women’s Reading Club was created by his initiative. The first people’s paper (magazine) was published in 1834 which was founded by him.    </a:t>
            </a:r>
          </a:p>
          <a:p>
            <a:endParaRPr lang="hu-HU" dirty="0"/>
          </a:p>
        </p:txBody>
      </p:sp>
    </p:spTree>
    <p:extLst>
      <p:ext uri="{BB962C8B-B14F-4D97-AF65-F5344CB8AC3E}">
        <p14:creationId xmlns:p14="http://schemas.microsoft.com/office/powerpoint/2010/main" val="1809052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57200" y="188640"/>
            <a:ext cx="4040188" cy="4392487"/>
          </a:xfrm>
        </p:spPr>
        <p:txBody>
          <a:bodyPr>
            <a:normAutofit/>
          </a:bodyPr>
          <a:lstStyle/>
          <a:p>
            <a:r>
              <a:rPr lang="en-US" sz="1600" dirty="0" smtClean="0"/>
              <a:t>He was a writer who is perhaps best known for his work (</a:t>
            </a:r>
            <a:r>
              <a:rPr lang="en-US" sz="1600" i="1" dirty="0" smtClean="0"/>
              <a:t>Journey in North America</a:t>
            </a:r>
            <a:r>
              <a:rPr lang="en-US" sz="1600" dirty="0" smtClean="0"/>
              <a:t>) he made while traveling in the United States in 1831. He described the United States as a wonderland, and praised American democracy very high. The book was banned by the Catholic Church in 1834. His diary contained already the </a:t>
            </a:r>
            <a:r>
              <a:rPr lang="en-US" sz="1600" i="1" dirty="0" smtClean="0"/>
              <a:t>New Hampshire Constitution, the Declaration of Independence </a:t>
            </a:r>
            <a:r>
              <a:rPr lang="en-US" sz="1600" dirty="0" smtClean="0"/>
              <a:t>before other source would publish in Hungary. According to some Hungarian historians this book opened the Reform Age in Hungary. </a:t>
            </a:r>
            <a:endParaRPr lang="en-US" sz="1600" dirty="0"/>
          </a:p>
        </p:txBody>
      </p:sp>
      <p:pic>
        <p:nvPicPr>
          <p:cNvPr id="7" name="Tartalom hely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07704" y="4653136"/>
            <a:ext cx="1463040" cy="1630680"/>
          </a:xfrm>
        </p:spPr>
      </p:pic>
      <p:sp>
        <p:nvSpPr>
          <p:cNvPr id="5" name="Szöveg helye 4"/>
          <p:cNvSpPr>
            <a:spLocks noGrp="1"/>
          </p:cNvSpPr>
          <p:nvPr>
            <p:ph type="body" sz="quarter" idx="3"/>
          </p:nvPr>
        </p:nvSpPr>
        <p:spPr>
          <a:xfrm>
            <a:off x="4427984" y="116632"/>
            <a:ext cx="4716015" cy="2736304"/>
          </a:xfrm>
        </p:spPr>
        <p:txBody>
          <a:bodyPr>
            <a:normAutofit/>
          </a:bodyPr>
          <a:lstStyle/>
          <a:p>
            <a:r>
              <a:rPr lang="en-US" sz="2000" dirty="0" smtClean="0"/>
              <a:t>This diary was a detonator, because this book published statistical description (exact data about the Census of the U.S. in 1830), it published an exact state description about the U.S., highlighted the idea of ​​independence, equality and freedom.</a:t>
            </a:r>
          </a:p>
          <a:p>
            <a:endParaRPr lang="hu-HU" dirty="0"/>
          </a:p>
        </p:txBody>
      </p:sp>
      <p:pic>
        <p:nvPicPr>
          <p:cNvPr id="8" name="Tartalom hely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36096" y="2564904"/>
            <a:ext cx="2762138" cy="3951288"/>
          </a:xfrm>
        </p:spPr>
      </p:pic>
    </p:spTree>
    <p:extLst>
      <p:ext uri="{BB962C8B-B14F-4D97-AF65-F5344CB8AC3E}">
        <p14:creationId xmlns:p14="http://schemas.microsoft.com/office/powerpoint/2010/main" val="89380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5194920" cy="707678"/>
          </a:xfrm>
        </p:spPr>
        <p:txBody>
          <a:bodyPr/>
          <a:lstStyle/>
          <a:p>
            <a:r>
              <a:rPr lang="hu-HU" dirty="0" smtClean="0"/>
              <a:t>Ferenc Kölcsey</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0192" y="1196752"/>
            <a:ext cx="2399908" cy="2376264"/>
          </a:xfrm>
        </p:spPr>
      </p:pic>
      <p:sp>
        <p:nvSpPr>
          <p:cNvPr id="4" name="Szöveg helye 3"/>
          <p:cNvSpPr>
            <a:spLocks noGrp="1"/>
          </p:cNvSpPr>
          <p:nvPr>
            <p:ph type="body" sz="half" idx="2"/>
          </p:nvPr>
        </p:nvSpPr>
        <p:spPr>
          <a:xfrm>
            <a:off x="457200" y="1052736"/>
            <a:ext cx="5770984" cy="5805264"/>
          </a:xfrm>
        </p:spPr>
        <p:txBody>
          <a:bodyPr>
            <a:normAutofit/>
          </a:bodyPr>
          <a:lstStyle/>
          <a:p>
            <a:r>
              <a:rPr lang="en-US" sz="2000" dirty="0" err="1" smtClean="0"/>
              <a:t>Kölcsey</a:t>
            </a:r>
            <a:r>
              <a:rPr lang="en-US" sz="2000" dirty="0" smtClean="0"/>
              <a:t> was born in </a:t>
            </a:r>
            <a:r>
              <a:rPr lang="en-US" sz="2000" dirty="0" err="1" smtClean="0"/>
              <a:t>Sződemeter</a:t>
            </a:r>
            <a:r>
              <a:rPr lang="en-US" sz="2000" dirty="0" smtClean="0"/>
              <a:t>, Hungary (now </a:t>
            </a:r>
            <a:r>
              <a:rPr lang="en-US" sz="2000" dirty="0" err="1" smtClean="0"/>
              <a:t>Săuca</a:t>
            </a:r>
            <a:r>
              <a:rPr lang="en-US" sz="2000" dirty="0" smtClean="0"/>
              <a:t>, Romania). He was orphaned at an early age and handicapped by the loss of an eye due to smallpox. </a:t>
            </a:r>
          </a:p>
          <a:p>
            <a:r>
              <a:rPr lang="en-US" sz="2000" dirty="0" smtClean="0"/>
              <a:t>He attended the </a:t>
            </a:r>
            <a:r>
              <a:rPr lang="en-US" sz="2000" b="1" dirty="0" smtClean="0"/>
              <a:t>Debrecen Calvinist College </a:t>
            </a:r>
            <a:r>
              <a:rPr lang="en-US" sz="2000" dirty="0" smtClean="0"/>
              <a:t>from 1796 to 1809. He learnt all available subject, he learnt with devotion the Greek mythology and history as well as ancient Greek literature. It was in 1813 he learnt poetry first. He studied mainly Latin poetry, later his interest turned to the French and German literature, especially he was interested in the age of the King Louis XIV. </a:t>
            </a:r>
            <a:endParaRPr lang="hu-HU" sz="2000" dirty="0" smtClean="0"/>
          </a:p>
          <a:p>
            <a:r>
              <a:rPr lang="en-US" sz="2000" dirty="0" smtClean="0"/>
              <a:t>At the age of fifteen, he made the acquaintance with </a:t>
            </a:r>
            <a:r>
              <a:rPr lang="en-US" sz="2000" dirty="0" err="1" smtClean="0"/>
              <a:t>Ferenc</a:t>
            </a:r>
            <a:r>
              <a:rPr lang="en-US" sz="2000" dirty="0" smtClean="0"/>
              <a:t> </a:t>
            </a:r>
            <a:r>
              <a:rPr lang="en-US" sz="2000" dirty="0" err="1" smtClean="0"/>
              <a:t>Kazinczy</a:t>
            </a:r>
            <a:r>
              <a:rPr lang="en-US" sz="2000" dirty="0" smtClean="0"/>
              <a:t> and adopted his </a:t>
            </a:r>
            <a:r>
              <a:rPr lang="en-US" sz="2000" b="1" dirty="0" smtClean="0"/>
              <a:t>linguistic reforms. </a:t>
            </a:r>
            <a:r>
              <a:rPr lang="en-US" sz="2000" dirty="0" smtClean="0"/>
              <a:t>In 1809 </a:t>
            </a:r>
            <a:r>
              <a:rPr lang="en-US" sz="2000" dirty="0" err="1" smtClean="0"/>
              <a:t>Kölcsey</a:t>
            </a:r>
            <a:r>
              <a:rPr lang="en-US" sz="2000" dirty="0" smtClean="0"/>
              <a:t> went to Pest and became a notary to the Royal Board. He was disappointed of the office and, while staying at </a:t>
            </a:r>
            <a:r>
              <a:rPr lang="en-US" sz="2000" dirty="0" err="1" smtClean="0"/>
              <a:t>Cseke</a:t>
            </a:r>
            <a:r>
              <a:rPr lang="en-US" sz="2000" dirty="0" smtClean="0"/>
              <a:t> in </a:t>
            </a:r>
            <a:r>
              <a:rPr lang="en-US" sz="2000" dirty="0" err="1" smtClean="0"/>
              <a:t>Szatmár</a:t>
            </a:r>
            <a:r>
              <a:rPr lang="en-US" sz="2000" dirty="0" smtClean="0"/>
              <a:t> county, he devoted all his time to aesthetical studies, poetry, criticism, and the defense of </a:t>
            </a:r>
            <a:r>
              <a:rPr lang="en-US" sz="2000" dirty="0" err="1" smtClean="0"/>
              <a:t>Kazinczy's</a:t>
            </a:r>
            <a:r>
              <a:rPr lang="en-US" sz="2000" dirty="0" smtClean="0"/>
              <a:t> theories.</a:t>
            </a:r>
          </a:p>
          <a:p>
            <a:endParaRPr lang="en-US" sz="2000" dirty="0" smtClean="0"/>
          </a:p>
          <a:p>
            <a:endParaRPr lang="hu-HU" dirty="0"/>
          </a:p>
        </p:txBody>
      </p:sp>
    </p:spTree>
    <p:extLst>
      <p:ext uri="{BB962C8B-B14F-4D97-AF65-F5344CB8AC3E}">
        <p14:creationId xmlns:p14="http://schemas.microsoft.com/office/powerpoint/2010/main" val="781402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19256" cy="1162050"/>
          </a:xfrm>
        </p:spPr>
        <p:txBody>
          <a:bodyPr>
            <a:noAutofit/>
          </a:bodyPr>
          <a:lstStyle/>
          <a:p>
            <a:r>
              <a:rPr lang="en-US" sz="3600" dirty="0" err="1" smtClean="0"/>
              <a:t>Pozsony</a:t>
            </a:r>
            <a:r>
              <a:rPr lang="en-US" sz="3600" dirty="0" smtClean="0"/>
              <a:t>; Hungarian Diet and Pest: Hungarian Academy of Sciences </a:t>
            </a:r>
            <a:endParaRPr lang="en-US" sz="3600" dirty="0"/>
          </a:p>
        </p:txBody>
      </p:sp>
      <p:sp>
        <p:nvSpPr>
          <p:cNvPr id="4" name="Szöveg helye 3"/>
          <p:cNvSpPr>
            <a:spLocks noGrp="1"/>
          </p:cNvSpPr>
          <p:nvPr>
            <p:ph type="body" sz="half" idx="2"/>
          </p:nvPr>
        </p:nvSpPr>
        <p:spPr>
          <a:xfrm>
            <a:off x="457200" y="1435100"/>
            <a:ext cx="4546848" cy="4691063"/>
          </a:xfrm>
        </p:spPr>
        <p:txBody>
          <a:bodyPr>
            <a:noAutofit/>
          </a:bodyPr>
          <a:lstStyle/>
          <a:p>
            <a:r>
              <a:rPr lang="en-US" sz="2400" dirty="0" smtClean="0"/>
              <a:t>From 1832 to 1835 he sat in the </a:t>
            </a:r>
            <a:r>
              <a:rPr lang="en-US" sz="2400" b="1" dirty="0" smtClean="0"/>
              <a:t>Hungarian Diet (</a:t>
            </a:r>
            <a:r>
              <a:rPr lang="en-US" sz="2400" dirty="0" smtClean="0"/>
              <a:t>nowadays the Parliament), where his extreme liberal views and his eloquence rendered him soon famous as a parliamentary leader. Elected in November 1830 as member of the </a:t>
            </a:r>
            <a:r>
              <a:rPr lang="en-US" sz="2400" b="1" dirty="0" smtClean="0"/>
              <a:t>Hungarian Academy of Sciences, </a:t>
            </a:r>
            <a:r>
              <a:rPr lang="en-US" sz="2400" dirty="0" smtClean="0"/>
              <a:t>he took part in its first grand meeting in 1832, he held his famous oration in favor of </a:t>
            </a:r>
            <a:r>
              <a:rPr lang="en-US" sz="2400" dirty="0" err="1" smtClean="0"/>
              <a:t>Kazinczy</a:t>
            </a:r>
            <a:r>
              <a:rPr lang="en-US" sz="2400" dirty="0" smtClean="0"/>
              <a:t>, and in 1836 against his former opponent </a:t>
            </a:r>
            <a:r>
              <a:rPr lang="en-US" sz="2400" dirty="0" err="1" smtClean="0"/>
              <a:t>Dániel</a:t>
            </a:r>
            <a:r>
              <a:rPr lang="en-US" sz="2400" dirty="0" smtClean="0"/>
              <a:t> </a:t>
            </a:r>
            <a:r>
              <a:rPr lang="en-US" sz="2400" dirty="0" err="1" smtClean="0"/>
              <a:t>Berzsenyi</a:t>
            </a:r>
            <a:r>
              <a:rPr lang="en-US" sz="2400" dirty="0" smtClean="0"/>
              <a:t>. </a:t>
            </a:r>
            <a:endParaRPr lang="hu-HU" sz="2400" dirty="0"/>
          </a:p>
        </p:txBody>
      </p:sp>
      <p:pic>
        <p:nvPicPr>
          <p:cNvPr id="7" name="Tartalom hely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1412776"/>
            <a:ext cx="4139952" cy="4104456"/>
          </a:xfrm>
        </p:spPr>
      </p:pic>
    </p:spTree>
    <p:extLst>
      <p:ext uri="{BB962C8B-B14F-4D97-AF65-F5344CB8AC3E}">
        <p14:creationId xmlns:p14="http://schemas.microsoft.com/office/powerpoint/2010/main" val="356108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16632"/>
            <a:ext cx="8712968" cy="1368152"/>
          </a:xfrm>
        </p:spPr>
        <p:txBody>
          <a:bodyPr>
            <a:normAutofit/>
          </a:bodyPr>
          <a:lstStyle/>
          <a:p>
            <a:r>
              <a:rPr lang="en-US" sz="3200" dirty="0"/>
              <a:t>Economic approach (Theory of </a:t>
            </a:r>
            <a:r>
              <a:rPr lang="en-US" sz="3200" dirty="0" err="1"/>
              <a:t>Kondratiev’s</a:t>
            </a:r>
            <a:r>
              <a:rPr lang="en-US" sz="3200" dirty="0"/>
              <a:t> waves, </a:t>
            </a:r>
            <a:br>
              <a:rPr lang="en-US" sz="3200" dirty="0"/>
            </a:br>
            <a:endParaRPr lang="hu-HU" sz="3200" dirty="0"/>
          </a:p>
        </p:txBody>
      </p:sp>
      <p:sp>
        <p:nvSpPr>
          <p:cNvPr id="3" name="Tartalom helye 2"/>
          <p:cNvSpPr>
            <a:spLocks noGrp="1"/>
          </p:cNvSpPr>
          <p:nvPr>
            <p:ph idx="1"/>
          </p:nvPr>
        </p:nvSpPr>
        <p:spPr/>
        <p:txBody>
          <a:bodyPr>
            <a:normAutofit fontScale="77500" lnSpcReduction="20000"/>
          </a:bodyPr>
          <a:lstStyle/>
          <a:p>
            <a:r>
              <a:rPr lang="en-US" dirty="0"/>
              <a:t>The Russian economist Nikolai </a:t>
            </a:r>
            <a:r>
              <a:rPr lang="en-US" dirty="0" err="1"/>
              <a:t>Kondratiev</a:t>
            </a:r>
            <a:r>
              <a:rPr lang="en-US" dirty="0"/>
              <a:t> was the first to bring these observations to international attention in his book </a:t>
            </a:r>
            <a:r>
              <a:rPr lang="en-US" i="1" dirty="0"/>
              <a:t>The Major Economic Cycles</a:t>
            </a:r>
            <a:r>
              <a:rPr lang="en-US" dirty="0"/>
              <a:t> (1925) alongside other works written in the same decade. </a:t>
            </a:r>
            <a:endParaRPr lang="hu-HU" dirty="0"/>
          </a:p>
          <a:p>
            <a:r>
              <a:rPr lang="en-US" dirty="0"/>
              <a:t>His conclusions were seen as a criticism of Stalin’s</a:t>
            </a:r>
            <a:r>
              <a:rPr lang="en-US" u="sng" dirty="0"/>
              <a:t> </a:t>
            </a:r>
            <a:r>
              <a:rPr lang="en-US" dirty="0"/>
              <a:t>intentions for the Soviet economy: as a result he was sentenced to the Soviet Gulag and later received the death penalty in 1938. Later, in </a:t>
            </a:r>
            <a:r>
              <a:rPr lang="en-US" i="1" dirty="0"/>
              <a:t>Business Cycles</a:t>
            </a:r>
            <a:r>
              <a:rPr lang="en-US" dirty="0"/>
              <a:t> (1939), Joseph Schumpeter suggested naming the cycles "Kondratieff waves", in honor of the economist who first noticed them.</a:t>
            </a:r>
            <a:endParaRPr lang="hu-HU" dirty="0"/>
          </a:p>
          <a:p>
            <a:r>
              <a:rPr lang="en-US" dirty="0"/>
              <a:t>Today 2008’s financial crisis has increased an interest in the theories of long economic cycles (including </a:t>
            </a:r>
            <a:r>
              <a:rPr lang="en-US" dirty="0" err="1"/>
              <a:t>Kondriatiev</a:t>
            </a:r>
            <a:r>
              <a:rPr lang="en-US" dirty="0"/>
              <a:t> cycle) as a potential explanation of its cause.</a:t>
            </a:r>
            <a:endParaRPr lang="hu-HU" dirty="0"/>
          </a:p>
          <a:p>
            <a:endParaRPr lang="hu-HU" dirty="0"/>
          </a:p>
        </p:txBody>
      </p:sp>
    </p:spTree>
    <p:extLst>
      <p:ext uri="{BB962C8B-B14F-4D97-AF65-F5344CB8AC3E}">
        <p14:creationId xmlns:p14="http://schemas.microsoft.com/office/powerpoint/2010/main" val="3590472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4186808" cy="1162050"/>
          </a:xfrm>
        </p:spPr>
        <p:txBody>
          <a:bodyPr/>
          <a:lstStyle/>
          <a:p>
            <a:r>
              <a:rPr lang="hu-HU" dirty="0" smtClean="0"/>
              <a:t>Ferenc Kölcsey: </a:t>
            </a:r>
            <a:r>
              <a:rPr lang="en-US" dirty="0" err="1" smtClean="0"/>
              <a:t>Himnusz</a:t>
            </a:r>
            <a:r>
              <a:rPr lang="en-US" dirty="0" smtClean="0"/>
              <a:t> Anthem of Hungary </a:t>
            </a:r>
            <a:endParaRPr lang="en-US"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9888" y="1830292"/>
            <a:ext cx="4120583" cy="4046980"/>
          </a:xfrm>
        </p:spPr>
      </p:pic>
      <p:sp>
        <p:nvSpPr>
          <p:cNvPr id="4" name="Szöveg helye 3"/>
          <p:cNvSpPr>
            <a:spLocks noGrp="1"/>
          </p:cNvSpPr>
          <p:nvPr>
            <p:ph type="body" sz="half" idx="2"/>
          </p:nvPr>
        </p:nvSpPr>
        <p:spPr>
          <a:xfrm>
            <a:off x="457200" y="1435100"/>
            <a:ext cx="4114800" cy="4691063"/>
          </a:xfrm>
        </p:spPr>
        <p:txBody>
          <a:bodyPr/>
          <a:lstStyle/>
          <a:p>
            <a:r>
              <a:rPr lang="en-US" sz="2000" dirty="0" smtClean="0"/>
              <a:t>His most famous poem is </a:t>
            </a:r>
            <a:r>
              <a:rPr lang="en-US" sz="2000" i="1" dirty="0" err="1" smtClean="0"/>
              <a:t>Himnusz</a:t>
            </a:r>
            <a:r>
              <a:rPr lang="en-US" sz="2000" dirty="0" smtClean="0"/>
              <a:t> – “Hymn” (1823), evoking the glory of Hungary's past, became the national anthem of Hungary.  It was adopted in 1844 and its first stanza is sung at official ceremonies. Its currently official musical setting was composed by the romantic composer </a:t>
            </a:r>
            <a:r>
              <a:rPr lang="en-US" sz="2000" dirty="0" err="1" smtClean="0"/>
              <a:t>Ferenc</a:t>
            </a:r>
            <a:r>
              <a:rPr lang="en-US" sz="2000" dirty="0" smtClean="0"/>
              <a:t> </a:t>
            </a:r>
            <a:r>
              <a:rPr lang="en-US" sz="2000" dirty="0" err="1" smtClean="0"/>
              <a:t>Erkel</a:t>
            </a:r>
            <a:r>
              <a:rPr lang="en-US" sz="2000" dirty="0" smtClean="0"/>
              <a:t>.</a:t>
            </a:r>
          </a:p>
          <a:p>
            <a:endParaRPr lang="hu-HU" dirty="0"/>
          </a:p>
        </p:txBody>
      </p:sp>
    </p:spTree>
    <p:extLst>
      <p:ext uri="{BB962C8B-B14F-4D97-AF65-F5344CB8AC3E}">
        <p14:creationId xmlns:p14="http://schemas.microsoft.com/office/powerpoint/2010/main" val="1803853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7211144" cy="563662"/>
          </a:xfrm>
        </p:spPr>
        <p:txBody>
          <a:bodyPr/>
          <a:lstStyle/>
          <a:p>
            <a:r>
              <a:rPr lang="hu-HU" dirty="0" smtClean="0"/>
              <a:t>János Arany </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8224" y="980728"/>
            <a:ext cx="2061200" cy="2880320"/>
          </a:xfrm>
        </p:spPr>
      </p:pic>
      <p:sp>
        <p:nvSpPr>
          <p:cNvPr id="4" name="Szöveg helye 3"/>
          <p:cNvSpPr>
            <a:spLocks noGrp="1"/>
          </p:cNvSpPr>
          <p:nvPr>
            <p:ph type="body" sz="half" idx="2"/>
          </p:nvPr>
        </p:nvSpPr>
        <p:spPr>
          <a:xfrm>
            <a:off x="457200" y="836712"/>
            <a:ext cx="5842992" cy="5760640"/>
          </a:xfrm>
        </p:spPr>
        <p:txBody>
          <a:bodyPr>
            <a:normAutofit fontScale="92500" lnSpcReduction="20000"/>
          </a:bodyPr>
          <a:lstStyle/>
          <a:p>
            <a:r>
              <a:rPr lang="en-US" sz="2200" dirty="0" smtClean="0"/>
              <a:t>He was born as the tenth child in a fortuneless family In </a:t>
            </a:r>
            <a:r>
              <a:rPr lang="en-US" sz="2200" dirty="0" err="1" smtClean="0"/>
              <a:t>Nagyszalonta</a:t>
            </a:r>
            <a:r>
              <a:rPr lang="en-US" sz="2200" dirty="0" smtClean="0"/>
              <a:t> in 1817. His parents were simple farmers. Because he wanted to help his elder parent’s financial position he taught while he learnt and he lived in the school. </a:t>
            </a:r>
          </a:p>
          <a:p>
            <a:endParaRPr lang="hu-HU" sz="2200" dirty="0" smtClean="0"/>
          </a:p>
          <a:p>
            <a:r>
              <a:rPr lang="en-US" sz="2200" dirty="0" smtClean="0"/>
              <a:t>From 1833 he attended the </a:t>
            </a:r>
            <a:r>
              <a:rPr lang="en-US" sz="2200" b="1" dirty="0" smtClean="0"/>
              <a:t>College of Debrecen </a:t>
            </a:r>
            <a:r>
              <a:rPr lang="en-US" sz="2200" dirty="0" smtClean="0"/>
              <a:t>but as his hope had not realized and his money was not enough, in 1839 he went to </a:t>
            </a:r>
            <a:r>
              <a:rPr lang="en-US" sz="2200" dirty="0" err="1" smtClean="0"/>
              <a:t>Kisújszállás</a:t>
            </a:r>
            <a:r>
              <a:rPr lang="en-US" sz="2200" dirty="0" smtClean="0"/>
              <a:t> to teach as a temporary teacher to earn some money to continue his studies. In </a:t>
            </a:r>
            <a:r>
              <a:rPr lang="en-US" sz="2200" dirty="0" err="1" smtClean="0"/>
              <a:t>Kisújszállás</a:t>
            </a:r>
            <a:r>
              <a:rPr lang="en-US" sz="2200" dirty="0" smtClean="0"/>
              <a:t> </a:t>
            </a:r>
            <a:r>
              <a:rPr lang="en-US" sz="2200" dirty="0" err="1" smtClean="0"/>
              <a:t>Pál</a:t>
            </a:r>
            <a:r>
              <a:rPr lang="en-US" sz="2200" dirty="0" smtClean="0"/>
              <a:t> </a:t>
            </a:r>
            <a:r>
              <a:rPr lang="en-US" sz="2200" dirty="0" err="1" smtClean="0"/>
              <a:t>Török</a:t>
            </a:r>
            <a:r>
              <a:rPr lang="en-US" sz="2200" dirty="0" smtClean="0"/>
              <a:t> was the Rector (later bishop of Calvinist) who opened the famous library for </a:t>
            </a:r>
            <a:r>
              <a:rPr lang="en-US" sz="2200" dirty="0" err="1" smtClean="0"/>
              <a:t>Arany</a:t>
            </a:r>
            <a:r>
              <a:rPr lang="en-US" sz="2200" dirty="0" smtClean="0"/>
              <a:t>, who was reading non-stop. One year later he went back to the Debrecen College, where his teachers also noticed him. </a:t>
            </a:r>
          </a:p>
          <a:p>
            <a:endParaRPr lang="en-US" sz="2200" dirty="0" smtClean="0"/>
          </a:p>
          <a:p>
            <a:r>
              <a:rPr lang="en-US" sz="2200" dirty="0" smtClean="0"/>
              <a:t>He became the top of the class with the Lector’s letter of recommendation and his diligence. Because he regularly taught, his financial situation had become even tolerable (there were some illustrious persons among his private students).  </a:t>
            </a:r>
          </a:p>
          <a:p>
            <a:endParaRPr lang="en-US" sz="2200" dirty="0" smtClean="0"/>
          </a:p>
          <a:p>
            <a:endParaRPr lang="en-US" sz="2000" dirty="0"/>
          </a:p>
        </p:txBody>
      </p:sp>
    </p:spTree>
    <p:extLst>
      <p:ext uri="{BB962C8B-B14F-4D97-AF65-F5344CB8AC3E}">
        <p14:creationId xmlns:p14="http://schemas.microsoft.com/office/powerpoint/2010/main" val="2517068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800" dirty="0" smtClean="0"/>
              <a:t>Toldi 1846 </a:t>
            </a:r>
            <a:endParaRPr lang="hu-HU" sz="4800"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4134" y="2460466"/>
            <a:ext cx="3820353" cy="3776846"/>
          </a:xfrm>
        </p:spPr>
      </p:pic>
      <p:sp>
        <p:nvSpPr>
          <p:cNvPr id="4" name="Szöveg helye 3"/>
          <p:cNvSpPr>
            <a:spLocks noGrp="1"/>
          </p:cNvSpPr>
          <p:nvPr>
            <p:ph type="body" sz="half" idx="2"/>
          </p:nvPr>
        </p:nvSpPr>
        <p:spPr>
          <a:xfrm>
            <a:off x="457200" y="1435100"/>
            <a:ext cx="4402832" cy="4691063"/>
          </a:xfrm>
        </p:spPr>
        <p:txBody>
          <a:bodyPr/>
          <a:lstStyle/>
          <a:p>
            <a:r>
              <a:rPr lang="en-US" sz="2400" i="1" dirty="0" err="1" smtClean="0"/>
              <a:t>Toldi</a:t>
            </a:r>
            <a:r>
              <a:rPr lang="en-US" sz="2400" dirty="0" smtClean="0"/>
              <a:t> - one of his most famous works - was published, he and </a:t>
            </a:r>
            <a:r>
              <a:rPr lang="en-US" sz="2400" b="1" dirty="0" err="1" smtClean="0"/>
              <a:t>Sándor</a:t>
            </a:r>
            <a:r>
              <a:rPr lang="en-US" sz="2400" b="1" dirty="0" smtClean="0"/>
              <a:t> </a:t>
            </a:r>
            <a:r>
              <a:rPr lang="en-US" sz="2400" b="1" dirty="0" err="1" smtClean="0"/>
              <a:t>Petőfi</a:t>
            </a:r>
            <a:r>
              <a:rPr lang="en-US" sz="2400" b="1" dirty="0" smtClean="0"/>
              <a:t> became close friends</a:t>
            </a:r>
            <a:r>
              <a:rPr lang="en-US" sz="2400" dirty="0" smtClean="0"/>
              <a:t>. His friend's death in the Hungarian Revolution and Independent War in 1849 had a great impact on him.</a:t>
            </a:r>
          </a:p>
          <a:p>
            <a:endParaRPr lang="hu-HU" dirty="0"/>
          </a:p>
        </p:txBody>
      </p:sp>
    </p:spTree>
    <p:extLst>
      <p:ext uri="{BB962C8B-B14F-4D97-AF65-F5344CB8AC3E}">
        <p14:creationId xmlns:p14="http://schemas.microsoft.com/office/powerpoint/2010/main" val="1178647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7211144" cy="1162050"/>
          </a:xfrm>
        </p:spPr>
        <p:txBody>
          <a:bodyPr/>
          <a:lstStyle/>
          <a:p>
            <a:r>
              <a:rPr lang="en-US" dirty="0" smtClean="0"/>
              <a:t>Member of the Academy </a:t>
            </a:r>
            <a:r>
              <a:rPr lang="hu-HU" dirty="0" smtClean="0"/>
              <a:t>  -   </a:t>
            </a:r>
            <a:r>
              <a:rPr lang="en-US" dirty="0" smtClean="0"/>
              <a:t>Medal</a:t>
            </a:r>
            <a:r>
              <a:rPr lang="hu-HU" dirty="0" smtClean="0"/>
              <a:t>ion</a:t>
            </a:r>
            <a:r>
              <a:rPr lang="en-US" dirty="0" smtClean="0"/>
              <a:t> of </a:t>
            </a:r>
            <a:r>
              <a:rPr lang="en-US" dirty="0" err="1" smtClean="0"/>
              <a:t>Arany</a:t>
            </a:r>
            <a:r>
              <a:rPr lang="en-US" dirty="0" smtClean="0"/>
              <a:t> </a:t>
            </a:r>
            <a:r>
              <a:rPr lang="en-US" dirty="0" err="1" smtClean="0"/>
              <a:t>János</a:t>
            </a:r>
            <a:r>
              <a:rPr lang="en-US" dirty="0" smtClean="0"/>
              <a:t> </a:t>
            </a:r>
            <a:endParaRPr lang="en-US"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2437606"/>
            <a:ext cx="5256584" cy="2647578"/>
          </a:xfrm>
        </p:spPr>
      </p:pic>
      <p:sp>
        <p:nvSpPr>
          <p:cNvPr id="4" name="Szöveg helye 3"/>
          <p:cNvSpPr>
            <a:spLocks noGrp="1"/>
          </p:cNvSpPr>
          <p:nvPr>
            <p:ph type="body" sz="half" idx="2"/>
          </p:nvPr>
        </p:nvSpPr>
        <p:spPr/>
        <p:txBody>
          <a:bodyPr/>
          <a:lstStyle/>
          <a:p>
            <a:r>
              <a:rPr lang="en-US" sz="2000" dirty="0" err="1" smtClean="0"/>
              <a:t>Arany</a:t>
            </a:r>
            <a:r>
              <a:rPr lang="en-US" sz="2000" dirty="0" smtClean="0"/>
              <a:t> was elected as member of the Hungarian Academy of Sciences in 1858. He was the secretary-general of the Academy from 1865. Also, he was elected director of the </a:t>
            </a:r>
            <a:r>
              <a:rPr lang="en-US" sz="2000" dirty="0" err="1" smtClean="0"/>
              <a:t>Kisfaludy</a:t>
            </a:r>
            <a:r>
              <a:rPr lang="en-US" sz="2000" dirty="0" smtClean="0"/>
              <a:t> Society, the greatest literary association in Hungary.</a:t>
            </a:r>
          </a:p>
          <a:p>
            <a:endParaRPr lang="hu-HU" dirty="0"/>
          </a:p>
        </p:txBody>
      </p:sp>
    </p:spTree>
    <p:extLst>
      <p:ext uri="{BB962C8B-B14F-4D97-AF65-F5344CB8AC3E}">
        <p14:creationId xmlns:p14="http://schemas.microsoft.com/office/powerpoint/2010/main" val="2257406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0"/>
            <a:ext cx="9001000" cy="1340768"/>
          </a:xfrm>
        </p:spPr>
        <p:txBody>
          <a:bodyPr>
            <a:normAutofit/>
          </a:bodyPr>
          <a:lstStyle/>
          <a:p>
            <a:r>
              <a:rPr lang="en-US" sz="2400" dirty="0" smtClean="0"/>
              <a:t>Investment into human resources – Re-founded the universities – 5,000 school</a:t>
            </a:r>
            <a:r>
              <a:rPr lang="hu-HU" sz="2400" dirty="0" smtClean="0"/>
              <a:t>s</a:t>
            </a:r>
            <a:r>
              <a:rPr lang="en-US" sz="2400" dirty="0" smtClean="0"/>
              <a:t> buildings were built in the whole country</a:t>
            </a:r>
            <a:r>
              <a:rPr lang="hu-HU" sz="2400" dirty="0" smtClean="0"/>
              <a:t> </a:t>
            </a:r>
            <a:br>
              <a:rPr lang="hu-HU" sz="2400" dirty="0" smtClean="0"/>
            </a:br>
            <a:r>
              <a:rPr lang="hu-HU" sz="2400" dirty="0" smtClean="0"/>
              <a:t>			</a:t>
            </a:r>
            <a:r>
              <a:rPr lang="hu-HU" dirty="0" smtClean="0"/>
              <a:t>(</a:t>
            </a:r>
            <a:r>
              <a:rPr lang="hu-HU" sz="1600" dirty="0" err="1" smtClean="0"/>
              <a:t>Kuno</a:t>
            </a:r>
            <a:r>
              <a:rPr lang="hu-HU" sz="1600" dirty="0" smtClean="0"/>
              <a:t> Klebelsberg; </a:t>
            </a:r>
            <a:r>
              <a:rPr lang="en-US" sz="1600" dirty="0" smtClean="0"/>
              <a:t>Minister </a:t>
            </a:r>
            <a:r>
              <a:rPr lang="en-US" sz="1600" dirty="0"/>
              <a:t>of Religion and </a:t>
            </a:r>
            <a:r>
              <a:rPr lang="en-US" sz="1600" dirty="0" smtClean="0"/>
              <a:t>Education</a:t>
            </a:r>
            <a:r>
              <a:rPr lang="hu-HU" sz="1600" dirty="0" smtClean="0"/>
              <a:t> </a:t>
            </a:r>
            <a:r>
              <a:rPr lang="en-US" sz="1600" dirty="0" smtClean="0"/>
              <a:t>1922–1931</a:t>
            </a:r>
            <a:r>
              <a:rPr lang="hu-HU" sz="1600" dirty="0" smtClean="0"/>
              <a:t>)</a:t>
            </a:r>
            <a:endParaRPr lang="en-US" sz="1600"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3724" y="1340768"/>
            <a:ext cx="3002731" cy="3960440"/>
          </a:xfrm>
        </p:spPr>
      </p:pic>
      <p:sp>
        <p:nvSpPr>
          <p:cNvPr id="4" name="Szöveg helye 3"/>
          <p:cNvSpPr>
            <a:spLocks noGrp="1"/>
          </p:cNvSpPr>
          <p:nvPr>
            <p:ph type="body" sz="half" idx="2"/>
          </p:nvPr>
        </p:nvSpPr>
        <p:spPr>
          <a:xfrm>
            <a:off x="457200" y="1435100"/>
            <a:ext cx="4906888" cy="4691063"/>
          </a:xfrm>
        </p:spPr>
        <p:txBody>
          <a:bodyPr/>
          <a:lstStyle/>
          <a:p>
            <a:r>
              <a:rPr lang="en-US" sz="1800" dirty="0" smtClean="0"/>
              <a:t>Hungary collapsed in 1918, after two destructive revolutions, but it was able to rebuild itself. This was the Consolidation Era, which started a giant project of investment into human resources. The new educational policy re-founded the universities, because the new border line closed any contact between the motherland and the old Hungarian University cities (</a:t>
            </a:r>
            <a:r>
              <a:rPr lang="en-US" sz="1800" dirty="0" err="1" smtClean="0"/>
              <a:t>Kolozsvár</a:t>
            </a:r>
            <a:r>
              <a:rPr lang="en-US" sz="1800" dirty="0" smtClean="0"/>
              <a:t>, </a:t>
            </a:r>
            <a:r>
              <a:rPr lang="en-US" sz="1800" dirty="0" err="1" smtClean="0"/>
              <a:t>Marosvásárhely</a:t>
            </a:r>
            <a:r>
              <a:rPr lang="en-US" sz="1800" dirty="0" smtClean="0"/>
              <a:t>, </a:t>
            </a:r>
            <a:r>
              <a:rPr lang="en-US" sz="1800" dirty="0" err="1" smtClean="0"/>
              <a:t>Nagyszombat</a:t>
            </a:r>
            <a:r>
              <a:rPr lang="en-US" sz="1800" dirty="0" smtClean="0"/>
              <a:t>, </a:t>
            </a:r>
            <a:r>
              <a:rPr lang="en-US" sz="1800" dirty="0" err="1" smtClean="0"/>
              <a:t>Selmecbánya</a:t>
            </a:r>
            <a:r>
              <a:rPr lang="en-US" sz="1800" dirty="0" smtClean="0"/>
              <a:t> etc.). More than five thousands school buildings were built in the whole country, especially in rural area for example in the Great Plain. New school building project started in the 1920’s, it was the </a:t>
            </a:r>
            <a:r>
              <a:rPr lang="en-US" sz="1800" b="1" dirty="0" err="1" smtClean="0"/>
              <a:t>Klebelsberg’s</a:t>
            </a:r>
            <a:r>
              <a:rPr lang="en-US" sz="1800" b="1" dirty="0" smtClean="0"/>
              <a:t> project, </a:t>
            </a:r>
            <a:r>
              <a:rPr lang="en-US" sz="1800" dirty="0" smtClean="0"/>
              <a:t>that was the “Hungarian New Deal”, but it could be a new subject of chapters or any lecture. </a:t>
            </a:r>
          </a:p>
          <a:p>
            <a:endParaRPr lang="hu-HU" dirty="0"/>
          </a:p>
        </p:txBody>
      </p:sp>
    </p:spTree>
    <p:extLst>
      <p:ext uri="{BB962C8B-B14F-4D97-AF65-F5344CB8AC3E}">
        <p14:creationId xmlns:p14="http://schemas.microsoft.com/office/powerpoint/2010/main" val="2262200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260648"/>
            <a:ext cx="8229600" cy="1143000"/>
          </a:xfrm>
        </p:spPr>
        <p:txBody>
          <a:bodyPr>
            <a:normAutofit/>
          </a:bodyPr>
          <a:lstStyle/>
          <a:p>
            <a:r>
              <a:rPr lang="en-US" sz="2800" dirty="0" smtClean="0"/>
              <a:t>Consolidation Era</a:t>
            </a:r>
            <a:r>
              <a:rPr lang="hu-HU" sz="2800" dirty="0" smtClean="0"/>
              <a:t> 1920 - 1932</a:t>
            </a:r>
            <a:endParaRPr lang="en-US" sz="2800" dirty="0"/>
          </a:p>
        </p:txBody>
      </p:sp>
      <p:sp>
        <p:nvSpPr>
          <p:cNvPr id="3" name="Tartalom helye 2"/>
          <p:cNvSpPr>
            <a:spLocks noGrp="1"/>
          </p:cNvSpPr>
          <p:nvPr>
            <p:ph idx="1"/>
          </p:nvPr>
        </p:nvSpPr>
        <p:spPr/>
        <p:txBody>
          <a:bodyPr>
            <a:normAutofit/>
          </a:bodyPr>
          <a:lstStyle/>
          <a:p>
            <a:pPr marL="0" indent="0" algn="ctr">
              <a:buNone/>
            </a:pPr>
            <a:endParaRPr lang="en-US" sz="2000" dirty="0"/>
          </a:p>
        </p:txBody>
      </p:sp>
      <p:sp>
        <p:nvSpPr>
          <p:cNvPr id="5" name="Szabadkézi sokszög 4"/>
          <p:cNvSpPr/>
          <p:nvPr/>
        </p:nvSpPr>
        <p:spPr>
          <a:xfrm>
            <a:off x="323529" y="2573659"/>
            <a:ext cx="8352928" cy="3448301"/>
          </a:xfrm>
          <a:custGeom>
            <a:avLst/>
            <a:gdLst>
              <a:gd name="connsiteX0" fmla="*/ 0 w 7737231"/>
              <a:gd name="connsiteY0" fmla="*/ 2651484 h 3448301"/>
              <a:gd name="connsiteX1" fmla="*/ 2451798 w 7737231"/>
              <a:gd name="connsiteY1" fmla="*/ 8767 h 3448301"/>
              <a:gd name="connsiteX2" fmla="*/ 5134708 w 7737231"/>
              <a:gd name="connsiteY2" fmla="*/ 3445304 h 3448301"/>
              <a:gd name="connsiteX3" fmla="*/ 7707086 w 7737231"/>
              <a:gd name="connsiteY3" fmla="*/ 661910 h 3448301"/>
              <a:gd name="connsiteX4" fmla="*/ 7707086 w 7737231"/>
              <a:gd name="connsiteY4" fmla="*/ 661910 h 3448301"/>
              <a:gd name="connsiteX5" fmla="*/ 7737231 w 7737231"/>
              <a:gd name="connsiteY5" fmla="*/ 621717 h 344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7231" h="3448301">
                <a:moveTo>
                  <a:pt x="0" y="2651484"/>
                </a:moveTo>
                <a:cubicBezTo>
                  <a:pt x="798006" y="1263974"/>
                  <a:pt x="1596013" y="-123536"/>
                  <a:pt x="2451798" y="8767"/>
                </a:cubicBezTo>
                <a:cubicBezTo>
                  <a:pt x="3307583" y="141070"/>
                  <a:pt x="4258827" y="3336447"/>
                  <a:pt x="5134708" y="3445304"/>
                </a:cubicBezTo>
                <a:cubicBezTo>
                  <a:pt x="6010589" y="3554161"/>
                  <a:pt x="7707086" y="661910"/>
                  <a:pt x="7707086" y="661910"/>
                </a:cubicBezTo>
                <a:lnTo>
                  <a:pt x="7707086" y="661910"/>
                </a:lnTo>
                <a:lnTo>
                  <a:pt x="7737231" y="6217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Ellipszis 3"/>
          <p:cNvSpPr/>
          <p:nvPr/>
        </p:nvSpPr>
        <p:spPr>
          <a:xfrm>
            <a:off x="611560" y="4221088"/>
            <a:ext cx="201622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Revolution and Independent War  1848-1849</a:t>
            </a:r>
            <a:endParaRPr lang="en-US" sz="1400" dirty="0"/>
          </a:p>
        </p:txBody>
      </p:sp>
      <p:sp>
        <p:nvSpPr>
          <p:cNvPr id="17" name="Ellipszis 16"/>
          <p:cNvSpPr/>
          <p:nvPr/>
        </p:nvSpPr>
        <p:spPr>
          <a:xfrm>
            <a:off x="467544" y="3284984"/>
            <a:ext cx="201622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Compromise</a:t>
            </a:r>
          </a:p>
          <a:p>
            <a:pPr algn="ctr"/>
            <a:r>
              <a:rPr lang="en-US" sz="1400" dirty="0" smtClean="0"/>
              <a:t>1867 </a:t>
            </a:r>
            <a:endParaRPr lang="en-US" sz="1400" dirty="0"/>
          </a:p>
        </p:txBody>
      </p:sp>
      <p:sp>
        <p:nvSpPr>
          <p:cNvPr id="18" name="Ellipszis 17"/>
          <p:cNvSpPr/>
          <p:nvPr/>
        </p:nvSpPr>
        <p:spPr>
          <a:xfrm>
            <a:off x="1763688" y="1988840"/>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Holy Peace era </a:t>
            </a:r>
          </a:p>
          <a:p>
            <a:pPr algn="ctr"/>
            <a:r>
              <a:rPr lang="en-US" dirty="0" smtClean="0"/>
              <a:t>1867-1914</a:t>
            </a:r>
            <a:endParaRPr lang="en-US" dirty="0"/>
          </a:p>
        </p:txBody>
      </p:sp>
      <p:sp>
        <p:nvSpPr>
          <p:cNvPr id="19" name="Ellipszis 18"/>
          <p:cNvSpPr/>
          <p:nvPr/>
        </p:nvSpPr>
        <p:spPr>
          <a:xfrm>
            <a:off x="5364088" y="4581128"/>
            <a:ext cx="1512168"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smtClean="0"/>
              <a:t>Trianon</a:t>
            </a:r>
            <a:r>
              <a:rPr lang="en-US" dirty="0" smtClean="0"/>
              <a:t> Treaty </a:t>
            </a:r>
          </a:p>
          <a:p>
            <a:pPr algn="ctr"/>
            <a:r>
              <a:rPr lang="en-US" dirty="0" smtClean="0"/>
              <a:t>1920</a:t>
            </a:r>
            <a:endParaRPr lang="en-US" dirty="0"/>
          </a:p>
        </p:txBody>
      </p:sp>
      <p:sp>
        <p:nvSpPr>
          <p:cNvPr id="20" name="Ellipszis 19"/>
          <p:cNvSpPr/>
          <p:nvPr/>
        </p:nvSpPr>
        <p:spPr>
          <a:xfrm>
            <a:off x="6876256" y="3861048"/>
            <a:ext cx="2088232"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Consolidation Era</a:t>
            </a:r>
          </a:p>
          <a:p>
            <a:pPr algn="ctr"/>
            <a:r>
              <a:rPr lang="en-US" dirty="0" smtClean="0"/>
              <a:t>1920-1932</a:t>
            </a:r>
            <a:endParaRPr lang="en-US" dirty="0"/>
          </a:p>
        </p:txBody>
      </p:sp>
    </p:spTree>
    <p:extLst>
      <p:ext uri="{BB962C8B-B14F-4D97-AF65-F5344CB8AC3E}">
        <p14:creationId xmlns:p14="http://schemas.microsoft.com/office/powerpoint/2010/main" val="3565384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40769"/>
            <a:ext cx="7772400" cy="1440159"/>
          </a:xfrm>
        </p:spPr>
        <p:txBody>
          <a:bodyPr>
            <a:normAutofit fontScale="90000"/>
          </a:bodyPr>
          <a:lstStyle/>
          <a:p>
            <a:r>
              <a:rPr lang="hu-HU" dirty="0" smtClean="0"/>
              <a:t>LOSS project’s link: </a:t>
            </a:r>
            <a:r>
              <a:rPr lang="hu-HU" u="sng" dirty="0">
                <a:hlinkClick r:id="rId2" action="ppaction://hlinkfile"/>
              </a:rPr>
              <a:t>http://www.tk.mta.hu/pti/loss/</a:t>
            </a:r>
            <a:r>
              <a:rPr lang="hu-HU" dirty="0"/>
              <a:t/>
            </a:r>
            <a:br>
              <a:rPr lang="hu-HU" dirty="0"/>
            </a:br>
            <a:endParaRPr lang="hu-HU" dirty="0"/>
          </a:p>
        </p:txBody>
      </p:sp>
      <p:sp>
        <p:nvSpPr>
          <p:cNvPr id="3" name="Alcím 2"/>
          <p:cNvSpPr>
            <a:spLocks noGrp="1"/>
          </p:cNvSpPr>
          <p:nvPr>
            <p:ph type="subTitle" idx="1"/>
          </p:nvPr>
        </p:nvSpPr>
        <p:spPr>
          <a:xfrm>
            <a:off x="1371600" y="3140968"/>
            <a:ext cx="6400800" cy="1152128"/>
          </a:xfrm>
        </p:spPr>
        <p:txBody>
          <a:bodyPr/>
          <a:lstStyle/>
          <a:p>
            <a:r>
              <a:rPr lang="en-US" dirty="0"/>
              <a:t>thank you your attention </a:t>
            </a:r>
          </a:p>
        </p:txBody>
      </p:sp>
    </p:spTree>
    <p:extLst>
      <p:ext uri="{BB962C8B-B14F-4D97-AF65-F5344CB8AC3E}">
        <p14:creationId xmlns:p14="http://schemas.microsoft.com/office/powerpoint/2010/main" val="304722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sz="3600" dirty="0"/>
              <a:t>Cycles impact on social mood and vice versa</a:t>
            </a:r>
            <a:br>
              <a:rPr lang="en-US" sz="3600" dirty="0"/>
            </a:br>
            <a:r>
              <a:rPr lang="en-US" sz="3600" dirty="0"/>
              <a:t> Technological innovation theory</a:t>
            </a:r>
            <a:r>
              <a:rPr lang="en-US" dirty="0"/>
              <a:t>  </a:t>
            </a:r>
            <a:endParaRPr lang="hu-HU" dirty="0"/>
          </a:p>
        </p:txBody>
      </p:sp>
      <p:sp>
        <p:nvSpPr>
          <p:cNvPr id="3" name="Tartalom helye 2"/>
          <p:cNvSpPr>
            <a:spLocks noGrp="1"/>
          </p:cNvSpPr>
          <p:nvPr>
            <p:ph idx="1"/>
          </p:nvPr>
        </p:nvSpPr>
        <p:spPr/>
        <p:txBody>
          <a:bodyPr>
            <a:normAutofit lnSpcReduction="10000"/>
          </a:bodyPr>
          <a:lstStyle/>
          <a:p>
            <a:r>
              <a:rPr lang="en-US" dirty="0" smtClean="0"/>
              <a:t>Spring stage: social shift in  wealth, capital accumulation, and innovation</a:t>
            </a:r>
          </a:p>
          <a:p>
            <a:r>
              <a:rPr lang="en-US" dirty="0" smtClean="0"/>
              <a:t>Summer stage: </a:t>
            </a:r>
            <a:r>
              <a:rPr lang="hu-HU" dirty="0" err="1"/>
              <a:t>Stagflation</a:t>
            </a:r>
            <a:r>
              <a:rPr lang="en-US" dirty="0" smtClean="0"/>
              <a:t>(rising inflation, rising unemployment, etc.) </a:t>
            </a:r>
          </a:p>
          <a:p>
            <a:r>
              <a:rPr lang="en-US" dirty="0" smtClean="0"/>
              <a:t>Fall stage: deflationary growth (budget austerity) </a:t>
            </a:r>
          </a:p>
          <a:p>
            <a:r>
              <a:rPr lang="en-US" dirty="0" smtClean="0"/>
              <a:t>Winter stage: depression, integration of previous social shift and change into social stratification  </a:t>
            </a:r>
            <a:endParaRPr lang="en-US" dirty="0"/>
          </a:p>
        </p:txBody>
      </p:sp>
    </p:spTree>
    <p:extLst>
      <p:ext uri="{BB962C8B-B14F-4D97-AF65-F5344CB8AC3E}">
        <p14:creationId xmlns:p14="http://schemas.microsoft.com/office/powerpoint/2010/main" val="152704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16632"/>
            <a:ext cx="8229600" cy="2016224"/>
          </a:xfrm>
        </p:spPr>
        <p:txBody>
          <a:bodyPr>
            <a:noAutofit/>
          </a:bodyPr>
          <a:lstStyle/>
          <a:p>
            <a:r>
              <a:rPr lang="en-US" sz="3200" dirty="0"/>
              <a:t>Period of Innovation - history of economic background - short review</a:t>
            </a:r>
            <a:r>
              <a:rPr lang="hu-HU" sz="3200" dirty="0"/>
              <a:t/>
            </a:r>
            <a:br>
              <a:rPr lang="hu-HU" sz="3200" dirty="0"/>
            </a:br>
            <a:r>
              <a:rPr lang="en-US" sz="1600" dirty="0" smtClean="0"/>
              <a:t>According to Mensch, Gerhard (1979). </a:t>
            </a:r>
            <a:r>
              <a:rPr lang="en-US" sz="1600" i="1" dirty="0" smtClean="0"/>
              <a:t>Stalemate in Technology: Innovations Overcome the Depression</a:t>
            </a:r>
            <a:r>
              <a:rPr lang="en-US" sz="1600" dirty="0" smtClean="0"/>
              <a:t>.</a:t>
            </a:r>
            <a:br>
              <a:rPr lang="en-US" sz="1600" dirty="0" smtClean="0"/>
            </a:br>
            <a:endParaRPr lang="en-US" sz="1600" dirty="0"/>
          </a:p>
        </p:txBody>
      </p:sp>
      <p:sp>
        <p:nvSpPr>
          <p:cNvPr id="3" name="Téglalap 2"/>
          <p:cNvSpPr/>
          <p:nvPr/>
        </p:nvSpPr>
        <p:spPr>
          <a:xfrm>
            <a:off x="323528" y="2413338"/>
            <a:ext cx="8136904" cy="3539430"/>
          </a:xfrm>
          <a:prstGeom prst="rect">
            <a:avLst/>
          </a:prstGeom>
        </p:spPr>
        <p:txBody>
          <a:bodyPr wrap="square">
            <a:spAutoFit/>
          </a:bodyPr>
          <a:lstStyle/>
          <a:p>
            <a:pPr lvl="0"/>
            <a:r>
              <a:rPr lang="en-US" sz="3200" dirty="0" smtClean="0"/>
              <a:t>The Industrial Revolution—1771</a:t>
            </a:r>
          </a:p>
          <a:p>
            <a:pPr lvl="0"/>
            <a:r>
              <a:rPr lang="en-US" sz="3200" dirty="0" smtClean="0"/>
              <a:t>The Age of Steam and Railways—1829</a:t>
            </a:r>
          </a:p>
          <a:p>
            <a:pPr lvl="0"/>
            <a:r>
              <a:rPr lang="en-US" sz="3200" dirty="0" smtClean="0"/>
              <a:t>The Age of Steel and Heavy Engineering—1875</a:t>
            </a:r>
          </a:p>
          <a:p>
            <a:pPr lvl="0"/>
            <a:r>
              <a:rPr lang="en-US" sz="3200" dirty="0" smtClean="0"/>
              <a:t>The Age of Oil, Electricity, the Automobile and Mass Production—1908</a:t>
            </a:r>
          </a:p>
          <a:p>
            <a:pPr lvl="0"/>
            <a:r>
              <a:rPr lang="en-US" sz="3200" dirty="0" smtClean="0"/>
              <a:t>The Age of Information and Telecommunications—1971</a:t>
            </a:r>
            <a:endParaRPr lang="en-US" sz="3200" dirty="0"/>
          </a:p>
        </p:txBody>
      </p:sp>
    </p:spTree>
    <p:extLst>
      <p:ext uri="{BB962C8B-B14F-4D97-AF65-F5344CB8AC3E}">
        <p14:creationId xmlns:p14="http://schemas.microsoft.com/office/powerpoint/2010/main" val="128086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t>First industrial revolution 1780-1840’s</a:t>
            </a:r>
            <a:endParaRPr lang="en-US" dirty="0"/>
          </a:p>
        </p:txBody>
      </p:sp>
      <p:sp>
        <p:nvSpPr>
          <p:cNvPr id="5" name="Szöveg helye 4"/>
          <p:cNvSpPr>
            <a:spLocks noGrp="1"/>
          </p:cNvSpPr>
          <p:nvPr>
            <p:ph type="body" idx="1"/>
          </p:nvPr>
        </p:nvSpPr>
        <p:spPr/>
        <p:txBody>
          <a:bodyPr/>
          <a:lstStyle/>
          <a:p>
            <a:r>
              <a:rPr lang="en-US" dirty="0" smtClean="0"/>
              <a:t>Innovation </a:t>
            </a:r>
            <a:endParaRPr lang="en-US" dirty="0"/>
          </a:p>
        </p:txBody>
      </p:sp>
      <p:sp>
        <p:nvSpPr>
          <p:cNvPr id="3" name="Tartalom helye 2"/>
          <p:cNvSpPr>
            <a:spLocks noGrp="1"/>
          </p:cNvSpPr>
          <p:nvPr>
            <p:ph sz="half" idx="2"/>
          </p:nvPr>
        </p:nvSpPr>
        <p:spPr/>
        <p:txBody>
          <a:bodyPr/>
          <a:lstStyle/>
          <a:p>
            <a:r>
              <a:rPr lang="en-US" dirty="0"/>
              <a:t>Cotton-based technology: spinning weaving; atmospheric stationary steam engines … wrought iron, iron displaces wood in machinery, canals…</a:t>
            </a:r>
            <a:endParaRPr lang="hu-HU" dirty="0"/>
          </a:p>
        </p:txBody>
      </p:sp>
      <p:sp>
        <p:nvSpPr>
          <p:cNvPr id="6" name="Szöveg helye 5"/>
          <p:cNvSpPr>
            <a:spLocks noGrp="1"/>
          </p:cNvSpPr>
          <p:nvPr>
            <p:ph type="body" sz="quarter" idx="3"/>
          </p:nvPr>
        </p:nvSpPr>
        <p:spPr/>
        <p:txBody>
          <a:bodyPr/>
          <a:lstStyle/>
          <a:p>
            <a:r>
              <a:rPr lang="en-US" dirty="0" smtClean="0"/>
              <a:t>Saturation point</a:t>
            </a:r>
            <a:endParaRPr lang="en-US" dirty="0"/>
          </a:p>
        </p:txBody>
      </p:sp>
      <p:sp>
        <p:nvSpPr>
          <p:cNvPr id="7" name="Tartalom helye 6"/>
          <p:cNvSpPr>
            <a:spLocks noGrp="1"/>
          </p:cNvSpPr>
          <p:nvPr>
            <p:ph sz="quarter" idx="4"/>
          </p:nvPr>
        </p:nvSpPr>
        <p:spPr/>
        <p:txBody>
          <a:bodyPr/>
          <a:lstStyle/>
          <a:p>
            <a:r>
              <a:rPr lang="en-US" dirty="0"/>
              <a:t>Cotton textiles: British market saturated ca. 1800. By 1840, 71% of British cotton textiles were exported…</a:t>
            </a:r>
            <a:endParaRPr lang="hu-HU" dirty="0"/>
          </a:p>
        </p:txBody>
      </p:sp>
    </p:spTree>
    <p:extLst>
      <p:ext uri="{BB962C8B-B14F-4D97-AF65-F5344CB8AC3E}">
        <p14:creationId xmlns:p14="http://schemas.microsoft.com/office/powerpoint/2010/main" val="248933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a:t>Railroad and Steam Engine </a:t>
            </a:r>
            <a:r>
              <a:rPr lang="en-US" dirty="0" smtClean="0"/>
              <a:t>Era</a:t>
            </a:r>
            <a:r>
              <a:rPr lang="hu-HU" dirty="0" smtClean="0"/>
              <a:t> 1840-1880’s</a:t>
            </a:r>
            <a:endParaRPr lang="hu-HU" dirty="0"/>
          </a:p>
        </p:txBody>
      </p:sp>
      <p:sp>
        <p:nvSpPr>
          <p:cNvPr id="3" name="Szöveg helye 2"/>
          <p:cNvSpPr>
            <a:spLocks noGrp="1"/>
          </p:cNvSpPr>
          <p:nvPr>
            <p:ph type="body" idx="1"/>
          </p:nvPr>
        </p:nvSpPr>
        <p:spPr/>
        <p:txBody>
          <a:bodyPr/>
          <a:lstStyle/>
          <a:p>
            <a:r>
              <a:rPr lang="en-US" dirty="0" smtClean="0"/>
              <a:t>Innovation </a:t>
            </a:r>
            <a:endParaRPr lang="en-US" dirty="0"/>
          </a:p>
        </p:txBody>
      </p:sp>
      <p:sp>
        <p:nvSpPr>
          <p:cNvPr id="4" name="Tartalom helye 3"/>
          <p:cNvSpPr>
            <a:spLocks noGrp="1"/>
          </p:cNvSpPr>
          <p:nvPr>
            <p:ph sz="half" idx="2"/>
          </p:nvPr>
        </p:nvSpPr>
        <p:spPr/>
        <p:txBody>
          <a:bodyPr/>
          <a:lstStyle/>
          <a:p>
            <a:r>
              <a:rPr lang="en-US" b="1" dirty="0"/>
              <a:t>Age of steam</a:t>
            </a:r>
            <a:r>
              <a:rPr lang="en-US" dirty="0"/>
              <a:t> railways, steam shipping and machinery, animal powered combine harvesters, etc. Emergence of petroleum and chemical industries…Beginning of public water and sewer systems. Telegram.</a:t>
            </a:r>
            <a:endParaRPr lang="hu-HU" dirty="0"/>
          </a:p>
        </p:txBody>
      </p:sp>
      <p:sp>
        <p:nvSpPr>
          <p:cNvPr id="5" name="Szöveg helye 4"/>
          <p:cNvSpPr>
            <a:spLocks noGrp="1"/>
          </p:cNvSpPr>
          <p:nvPr>
            <p:ph type="body" sz="quarter" idx="3"/>
          </p:nvPr>
        </p:nvSpPr>
        <p:spPr/>
        <p:txBody>
          <a:bodyPr/>
          <a:lstStyle/>
          <a:p>
            <a:r>
              <a:rPr lang="en-US" dirty="0" smtClean="0"/>
              <a:t>Saturation point</a:t>
            </a:r>
            <a:endParaRPr lang="en-US" dirty="0"/>
          </a:p>
        </p:txBody>
      </p:sp>
      <p:sp>
        <p:nvSpPr>
          <p:cNvPr id="6" name="Tartalom helye 5"/>
          <p:cNvSpPr>
            <a:spLocks noGrp="1"/>
          </p:cNvSpPr>
          <p:nvPr>
            <p:ph sz="quarter" idx="4"/>
          </p:nvPr>
        </p:nvSpPr>
        <p:spPr/>
        <p:txBody>
          <a:bodyPr/>
          <a:lstStyle/>
          <a:p>
            <a:r>
              <a:rPr lang="en-US" dirty="0"/>
              <a:t>Late 1840s Canals</a:t>
            </a:r>
            <a:endParaRPr lang="hu-HU" dirty="0"/>
          </a:p>
          <a:p>
            <a:r>
              <a:rPr lang="en-US" dirty="0"/>
              <a:t>1870: Steam exceeds water power and animal power.</a:t>
            </a:r>
            <a:endParaRPr lang="hu-HU" dirty="0"/>
          </a:p>
          <a:p>
            <a:r>
              <a:rPr lang="en-US" dirty="0"/>
              <a:t>1890s: Railroads. </a:t>
            </a:r>
            <a:endParaRPr lang="hu-HU" dirty="0"/>
          </a:p>
        </p:txBody>
      </p:sp>
    </p:spTree>
    <p:extLst>
      <p:ext uri="{BB962C8B-B14F-4D97-AF65-F5344CB8AC3E}">
        <p14:creationId xmlns:p14="http://schemas.microsoft.com/office/powerpoint/2010/main" val="1920092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a:t>Age of steel, electricity and internal </a:t>
            </a:r>
            <a:r>
              <a:rPr lang="en-US" dirty="0" smtClean="0"/>
              <a:t>combustion</a:t>
            </a:r>
            <a:r>
              <a:rPr lang="hu-HU" dirty="0" smtClean="0"/>
              <a:t> 1880-1930’s</a:t>
            </a:r>
            <a:endParaRPr lang="hu-HU" dirty="0"/>
          </a:p>
        </p:txBody>
      </p:sp>
      <p:sp>
        <p:nvSpPr>
          <p:cNvPr id="3" name="Szöveg helye 2"/>
          <p:cNvSpPr>
            <a:spLocks noGrp="1"/>
          </p:cNvSpPr>
          <p:nvPr>
            <p:ph type="body" idx="1"/>
          </p:nvPr>
        </p:nvSpPr>
        <p:spPr/>
        <p:txBody>
          <a:bodyPr/>
          <a:lstStyle/>
          <a:p>
            <a:r>
              <a:rPr lang="en-US" dirty="0" smtClean="0"/>
              <a:t>Innovation </a:t>
            </a:r>
            <a:endParaRPr lang="en-US" dirty="0"/>
          </a:p>
        </p:txBody>
      </p:sp>
      <p:sp>
        <p:nvSpPr>
          <p:cNvPr id="4" name="Tartalom helye 3"/>
          <p:cNvSpPr>
            <a:spLocks noGrp="1"/>
          </p:cNvSpPr>
          <p:nvPr>
            <p:ph sz="half" idx="2"/>
          </p:nvPr>
        </p:nvSpPr>
        <p:spPr/>
        <p:txBody>
          <a:bodyPr>
            <a:normAutofit fontScale="92500" lnSpcReduction="20000"/>
          </a:bodyPr>
          <a:lstStyle/>
          <a:p>
            <a:r>
              <a:rPr lang="en-US" dirty="0"/>
              <a:t>Steel, electric motors, electrification of factories and households, electric utilities, aluminum, chemicals and petrochemicals</a:t>
            </a:r>
            <a:r>
              <a:rPr lang="en-US" b="1" dirty="0"/>
              <a:t>, internal combustion</a:t>
            </a:r>
            <a:r>
              <a:rPr lang="en-US" dirty="0"/>
              <a:t> </a:t>
            </a:r>
            <a:r>
              <a:rPr lang="en-US" b="1" dirty="0"/>
              <a:t>engine,</a:t>
            </a:r>
            <a:r>
              <a:rPr lang="en-US" dirty="0"/>
              <a:t> automobiles, highway system, Fordism mass production, telephony, beginning of motorized agricultural mechanization, radio. Electric street railways help create streetcar suburbs. Build out of urban public water </a:t>
            </a:r>
            <a:r>
              <a:rPr lang="en-US" dirty="0" smtClean="0"/>
              <a:t>supply</a:t>
            </a:r>
            <a:r>
              <a:rPr lang="hu-HU" dirty="0" smtClean="0"/>
              <a:t>…</a:t>
            </a:r>
            <a:r>
              <a:rPr lang="en-US" dirty="0" smtClean="0"/>
              <a:t> </a:t>
            </a:r>
            <a:endParaRPr lang="hu-HU" dirty="0"/>
          </a:p>
        </p:txBody>
      </p:sp>
      <p:sp>
        <p:nvSpPr>
          <p:cNvPr id="5" name="Szöveg helye 4"/>
          <p:cNvSpPr>
            <a:spLocks noGrp="1"/>
          </p:cNvSpPr>
          <p:nvPr>
            <p:ph type="body" sz="quarter" idx="3"/>
          </p:nvPr>
        </p:nvSpPr>
        <p:spPr/>
        <p:txBody>
          <a:bodyPr/>
          <a:lstStyle/>
          <a:p>
            <a:r>
              <a:rPr lang="en-US" dirty="0" smtClean="0"/>
              <a:t>Saturation point</a:t>
            </a:r>
            <a:endParaRPr lang="en-US" dirty="0"/>
          </a:p>
        </p:txBody>
      </p:sp>
      <p:sp>
        <p:nvSpPr>
          <p:cNvPr id="6" name="Tartalom helye 5"/>
          <p:cNvSpPr>
            <a:spLocks noGrp="1"/>
          </p:cNvSpPr>
          <p:nvPr>
            <p:ph sz="quarter" idx="4"/>
          </p:nvPr>
        </p:nvSpPr>
        <p:spPr/>
        <p:txBody>
          <a:bodyPr>
            <a:normAutofit fontScale="92500" lnSpcReduction="10000"/>
          </a:bodyPr>
          <a:lstStyle/>
          <a:p>
            <a:r>
              <a:rPr lang="en-US" dirty="0"/>
              <a:t>Post </a:t>
            </a:r>
            <a:r>
              <a:rPr lang="en-US" dirty="0" smtClean="0"/>
              <a:t>WW </a:t>
            </a:r>
            <a:r>
              <a:rPr lang="en-US" dirty="0"/>
              <a:t>I short depression. Railroads and electric street railways decline. After 1923 industrial output rises as workforce slowly declines. Depression of 1930s: Overcapacity in manufacturing, real estate. Work week reduced from 50 to 40 hours in mid-1930s. Total debt reaches 260% of GDP during early 1930s.</a:t>
            </a:r>
            <a:endParaRPr lang="hu-HU" dirty="0"/>
          </a:p>
        </p:txBody>
      </p:sp>
    </p:spTree>
    <p:extLst>
      <p:ext uri="{BB962C8B-B14F-4D97-AF65-F5344CB8AC3E}">
        <p14:creationId xmlns:p14="http://schemas.microsoft.com/office/powerpoint/2010/main" val="350491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793</TotalTime>
  <Words>3476</Words>
  <Application>Microsoft Office PowerPoint</Application>
  <PresentationFormat>Diavetítés a képernyőre (4:3 oldalarány)</PresentationFormat>
  <Paragraphs>203</Paragraphs>
  <Slides>46</Slides>
  <Notes>0</Notes>
  <HiddenSlides>0</HiddenSlides>
  <MMClips>0</MMClips>
  <ScaleCrop>false</ScaleCrop>
  <HeadingPairs>
    <vt:vector size="4" baseType="variant">
      <vt:variant>
        <vt:lpstr>Téma</vt:lpstr>
      </vt:variant>
      <vt:variant>
        <vt:i4>1</vt:i4>
      </vt:variant>
      <vt:variant>
        <vt:lpstr>Diacímek</vt:lpstr>
      </vt:variant>
      <vt:variant>
        <vt:i4>46</vt:i4>
      </vt:variant>
    </vt:vector>
  </HeadingPairs>
  <TitlesOfParts>
    <vt:vector size="47" baseType="lpstr">
      <vt:lpstr>Office-téma</vt:lpstr>
      <vt:lpstr>A historical case - Investment of the human capital The Hungarian cases  (a thought experiment)  15 november 2012  Debrecen </vt:lpstr>
      <vt:lpstr>Crisis and Reaction and Change </vt:lpstr>
      <vt:lpstr>Theoretical background I. </vt:lpstr>
      <vt:lpstr>Economic approach (Theory of Kondratiev’s waves,  </vt:lpstr>
      <vt:lpstr>Cycles impact on social mood and vice versa  Technological innovation theory  </vt:lpstr>
      <vt:lpstr>Period of Innovation - history of economic background - short review According to Mensch, Gerhard (1979). Stalemate in Technology: Innovations Overcome the Depression. </vt:lpstr>
      <vt:lpstr>First industrial revolution 1780-1840’s</vt:lpstr>
      <vt:lpstr>Railroad and Steam Engine Era 1840-1880’s</vt:lpstr>
      <vt:lpstr>Age of steel, electricity and internal combustion 1880-1930’s</vt:lpstr>
      <vt:lpstr>WAR and Postwar Boom 1930-1980’s</vt:lpstr>
      <vt:lpstr>Post Industrial Era: Information Technology and care of elderly 1980-?</vt:lpstr>
      <vt:lpstr>Sequence of technological Kondratiev Waves </vt:lpstr>
      <vt:lpstr>Theoretical background II. </vt:lpstr>
      <vt:lpstr>A. Schultz: Investment  in Human Capital</vt:lpstr>
      <vt:lpstr>Human Capital Theory</vt:lpstr>
      <vt:lpstr>Theoretical background III.</vt:lpstr>
      <vt:lpstr>PowerPoint bemutató</vt:lpstr>
      <vt:lpstr>Crisis and Reaction - accumulation of human resources period in the 18th in Hungary </vt:lpstr>
      <vt:lpstr>it was used the Kosáry's studies especially his Hungarian of Schools History  Kosáry: Művelődés a XVIII. századi Magyarországon Akadémiai Kiadó, Bp., 1996. Kosáry: Újjáépítés és polgárosodás, 1711-1867 Háttér Kiadó, Bp., 1990. External links  The Guardian: Domokos Kosáry, The pre-eminent Hungarian historian of the 20th century  </vt:lpstr>
      <vt:lpstr>Lutheran Seminars 18th century </vt:lpstr>
      <vt:lpstr>Mátyás Bél Rector </vt:lpstr>
      <vt:lpstr>Evangélikus Fasori Gimnázium Budapest</vt:lpstr>
      <vt:lpstr>The Piarist </vt:lpstr>
      <vt:lpstr>The Jesuits</vt:lpstr>
      <vt:lpstr>The Calvinist Colleges </vt:lpstr>
      <vt:lpstr>Students of the Debrecen Calvinist College in 18th century</vt:lpstr>
      <vt:lpstr>Students of the Debrecen Calvinist College in the 18th century</vt:lpstr>
      <vt:lpstr>The Calvinist and The Jesuits</vt:lpstr>
      <vt:lpstr>Calvinist Church in the Carpathian basin</vt:lpstr>
      <vt:lpstr>Crisis and Reaction - accumulation of human resources period and Reform age</vt:lpstr>
      <vt:lpstr>Accumulation of Human Resources (cause and results)  </vt:lpstr>
      <vt:lpstr>„There is no life outside of Hungary!” –  „Extra Hungariam non est vita!”   </vt:lpstr>
      <vt:lpstr>The new generation appeared in the stage</vt:lpstr>
      <vt:lpstr>Approximately 30,000 high educated person lived in the Hungary in beginning of the 19th century (Kosáry Domokos)</vt:lpstr>
      <vt:lpstr>Reform age</vt:lpstr>
      <vt:lpstr>Bölöni Farkas Sándor</vt:lpstr>
      <vt:lpstr>PowerPoint bemutató</vt:lpstr>
      <vt:lpstr>Ferenc Kölcsey</vt:lpstr>
      <vt:lpstr>Pozsony; Hungarian Diet and Pest: Hungarian Academy of Sciences </vt:lpstr>
      <vt:lpstr>Ferenc Kölcsey: Himnusz Anthem of Hungary </vt:lpstr>
      <vt:lpstr>János Arany </vt:lpstr>
      <vt:lpstr>Toldi 1846 </vt:lpstr>
      <vt:lpstr>Member of the Academy   -   Medalion of Arany János </vt:lpstr>
      <vt:lpstr>Investment into human resources – Re-founded the universities – 5,000 schools buildings were built in the whole country     (Kuno Klebelsberg; Minister of Religion and Education 1922–1931)</vt:lpstr>
      <vt:lpstr>Consolidation Era 1920 - 1932</vt:lpstr>
      <vt:lpstr>LOSS project’s link: http://www.tk.mta.hu/pti/loss/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ᴖᴖᴗᵔᵕ̴̴̴᷈᷅᷆᷈᷉͠</dc:title>
  <dc:creator>FAasus</dc:creator>
  <cp:lastModifiedBy>bodi</cp:lastModifiedBy>
  <cp:revision>97</cp:revision>
  <dcterms:created xsi:type="dcterms:W3CDTF">2012-04-16T07:41:56Z</dcterms:created>
  <dcterms:modified xsi:type="dcterms:W3CDTF">2012-11-14T11:39:57Z</dcterms:modified>
</cp:coreProperties>
</file>