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73" r:id="rId5"/>
    <p:sldId id="269" r:id="rId6"/>
    <p:sldId id="263" r:id="rId7"/>
    <p:sldId id="266" r:id="rId8"/>
    <p:sldId id="275" r:id="rId9"/>
    <p:sldId id="276" r:id="rId10"/>
    <p:sldId id="262" r:id="rId11"/>
    <p:sldId id="268" r:id="rId12"/>
    <p:sldId id="277" r:id="rId13"/>
    <p:sldId id="270" r:id="rId14"/>
    <p:sldId id="272" r:id="rId15"/>
    <p:sldId id="271" r:id="rId16"/>
    <p:sldId id="265" r:id="rId17"/>
    <p:sldId id="260"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u-HU"/>
              <a:t>Mintacím szerkesztése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E7015DF-07D5-40E3-ADB3-8A44DD2D184A}" type="datetimeFigureOut">
              <a:rPr lang="hu-HU" smtClean="0"/>
              <a:t>2016.11.04.</a:t>
            </a:fld>
            <a:endParaRPr lang="hu-HU"/>
          </a:p>
        </p:txBody>
      </p:sp>
      <p:sp>
        <p:nvSpPr>
          <p:cNvPr id="5" name="Footer Placeholder 4"/>
          <p:cNvSpPr>
            <a:spLocks noGrp="1"/>
          </p:cNvSpPr>
          <p:nvPr>
            <p:ph type="ftr" sz="quarter" idx="11"/>
          </p:nvPr>
        </p:nvSpPr>
        <p:spPr>
          <a:xfrm>
            <a:off x="2692397" y="5037663"/>
            <a:ext cx="5214635" cy="279400"/>
          </a:xfrm>
        </p:spPr>
        <p:txBody>
          <a:bodyPr/>
          <a:lstStyle/>
          <a:p>
            <a:endParaRPr lang="hu-HU"/>
          </a:p>
        </p:txBody>
      </p:sp>
      <p:sp>
        <p:nvSpPr>
          <p:cNvPr id="6" name="Slide Number Placeholder 5"/>
          <p:cNvSpPr>
            <a:spLocks noGrp="1"/>
          </p:cNvSpPr>
          <p:nvPr>
            <p:ph type="sldNum" sz="quarter" idx="12"/>
          </p:nvPr>
        </p:nvSpPr>
        <p:spPr>
          <a:xfrm>
            <a:off x="8956900" y="5037663"/>
            <a:ext cx="551167" cy="279400"/>
          </a:xfrm>
        </p:spPr>
        <p:txBody>
          <a:bodyPr/>
          <a:lstStyle/>
          <a:p>
            <a:fld id="{73AFD05E-12F4-4809-9B09-C9935B3F2469}" type="slidenum">
              <a:rPr lang="hu-HU" smtClean="0"/>
              <a:t>‹#›</a:t>
            </a:fld>
            <a:endParaRPr lang="hu-H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73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FE7015DF-07D5-40E3-ADB3-8A44DD2D184A}" type="datetimeFigureOut">
              <a:rPr lang="hu-HU" smtClean="0"/>
              <a:t>2016.11.04.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3AFD05E-12F4-4809-9B09-C9935B3F2469}" type="slidenum">
              <a:rPr lang="hu-HU" smtClean="0"/>
              <a:t>‹#›</a:t>
            </a:fld>
            <a:endParaRPr lang="hu-HU"/>
          </a:p>
        </p:txBody>
      </p:sp>
    </p:spTree>
    <p:extLst>
      <p:ext uri="{BB962C8B-B14F-4D97-AF65-F5344CB8AC3E}">
        <p14:creationId xmlns:p14="http://schemas.microsoft.com/office/powerpoint/2010/main" val="38690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u-HU"/>
              <a:t>Mintacím szerkesztése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E7015DF-07D5-40E3-ADB3-8A44DD2D184A}" type="datetimeFigureOut">
              <a:rPr lang="hu-HU" smtClean="0"/>
              <a:t>2016.11.04.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3AFD05E-12F4-4809-9B09-C9935B3F2469}" type="slidenum">
              <a:rPr lang="hu-HU" smtClean="0"/>
              <a:t>‹#›</a:t>
            </a:fld>
            <a:endParaRPr lang="hu-H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8101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u-HU"/>
              <a:t>Mintacím szerkesztése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E7015DF-07D5-40E3-ADB3-8A44DD2D184A}" type="datetimeFigureOut">
              <a:rPr lang="hu-HU" smtClean="0"/>
              <a:t>2016.11.04.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3AFD05E-12F4-4809-9B09-C9935B3F2469}" type="slidenum">
              <a:rPr lang="hu-HU" smtClean="0"/>
              <a:t>‹#›</a:t>
            </a:fld>
            <a:endParaRPr lang="hu-H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27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u-HU"/>
              <a:t>Mintacím szerkesztése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E7015DF-07D5-40E3-ADB3-8A44DD2D184A}" type="datetimeFigureOut">
              <a:rPr lang="hu-HU" smtClean="0"/>
              <a:t>2016.11.04.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3AFD05E-12F4-4809-9B09-C9935B3F2469}" type="slidenum">
              <a:rPr lang="hu-HU" smtClean="0"/>
              <a:t>‹#›</a:t>
            </a:fld>
            <a:endParaRPr lang="hu-HU"/>
          </a:p>
        </p:txBody>
      </p:sp>
    </p:spTree>
    <p:extLst>
      <p:ext uri="{BB962C8B-B14F-4D97-AF65-F5344CB8AC3E}">
        <p14:creationId xmlns:p14="http://schemas.microsoft.com/office/powerpoint/2010/main" val="3117098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u-HU"/>
              <a:t>Mintacím szerkesztése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E7015DF-07D5-40E3-ADB3-8A44DD2D184A}" type="datetimeFigureOut">
              <a:rPr lang="hu-HU" smtClean="0"/>
              <a:t>2016.11.04.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3AFD05E-12F4-4809-9B09-C9935B3F2469}" type="slidenum">
              <a:rPr lang="hu-HU" smtClean="0"/>
              <a:t>‹#›</a:t>
            </a:fld>
            <a:endParaRPr lang="hu-H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33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u-HU"/>
              <a:t>Mintacím szerkesztése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E7015DF-07D5-40E3-ADB3-8A44DD2D184A}" type="datetimeFigureOut">
              <a:rPr lang="hu-HU" smtClean="0"/>
              <a:t>2016.11.04.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3AFD05E-12F4-4809-9B09-C9935B3F2469}" type="slidenum">
              <a:rPr lang="hu-HU" smtClean="0"/>
              <a:t>‹#›</a:t>
            </a:fld>
            <a:endParaRPr lang="hu-H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55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E7015DF-07D5-40E3-ADB3-8A44DD2D184A}" type="datetimeFigureOut">
              <a:rPr lang="hu-HU" smtClean="0"/>
              <a:t>2016.11.04.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3AFD05E-12F4-4809-9B09-C9935B3F2469}" type="slidenum">
              <a:rPr lang="hu-HU" smtClean="0"/>
              <a:t>‹#›</a:t>
            </a:fld>
            <a:endParaRPr lang="hu-H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33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E7015DF-07D5-40E3-ADB3-8A44DD2D184A}" type="datetimeFigureOut">
              <a:rPr lang="hu-HU" smtClean="0"/>
              <a:t>2016.11.04.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3AFD05E-12F4-4809-9B09-C9935B3F2469}" type="slidenum">
              <a:rPr lang="hu-HU" smtClean="0"/>
              <a:t>‹#›</a:t>
            </a:fld>
            <a:endParaRPr lang="hu-H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222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E7015DF-07D5-40E3-ADB3-8A44DD2D184A}" type="datetimeFigureOut">
              <a:rPr lang="hu-HU" smtClean="0"/>
              <a:t>2016.11.04.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3AFD05E-12F4-4809-9B09-C9935B3F2469}" type="slidenum">
              <a:rPr lang="hu-HU" smtClean="0"/>
              <a:t>‹#›</a:t>
            </a:fld>
            <a:endParaRPr lang="hu-HU"/>
          </a:p>
        </p:txBody>
      </p:sp>
    </p:spTree>
    <p:extLst>
      <p:ext uri="{BB962C8B-B14F-4D97-AF65-F5344CB8AC3E}">
        <p14:creationId xmlns:p14="http://schemas.microsoft.com/office/powerpoint/2010/main" val="70630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u-HU"/>
              <a:t>Mintacím szerkesztése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E7015DF-07D5-40E3-ADB3-8A44DD2D184A}" type="datetimeFigureOut">
              <a:rPr lang="hu-HU" smtClean="0"/>
              <a:t>2016.11.04.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3AFD05E-12F4-4809-9B09-C9935B3F2469}" type="slidenum">
              <a:rPr lang="hu-HU" smtClean="0"/>
              <a:t>‹#›</a:t>
            </a:fld>
            <a:endParaRPr lang="hu-H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645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E7015DF-07D5-40E3-ADB3-8A44DD2D184A}" type="datetimeFigureOut">
              <a:rPr lang="hu-HU" smtClean="0"/>
              <a:t>2016.11.04.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3AFD05E-12F4-4809-9B09-C9935B3F2469}" type="slidenum">
              <a:rPr lang="hu-HU" smtClean="0"/>
              <a:t>‹#›</a:t>
            </a:fld>
            <a:endParaRPr lang="hu-HU"/>
          </a:p>
        </p:txBody>
      </p:sp>
    </p:spTree>
    <p:extLst>
      <p:ext uri="{BB962C8B-B14F-4D97-AF65-F5344CB8AC3E}">
        <p14:creationId xmlns:p14="http://schemas.microsoft.com/office/powerpoint/2010/main" val="41429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E7015DF-07D5-40E3-ADB3-8A44DD2D184A}" type="datetimeFigureOut">
              <a:rPr lang="hu-HU" smtClean="0"/>
              <a:t>2016.11.04.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73AFD05E-12F4-4809-9B09-C9935B3F2469}" type="slidenum">
              <a:rPr lang="hu-HU" smtClean="0"/>
              <a:t>‹#›</a:t>
            </a:fld>
            <a:endParaRPr lang="hu-H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265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E7015DF-07D5-40E3-ADB3-8A44DD2D184A}" type="datetimeFigureOut">
              <a:rPr lang="hu-HU" smtClean="0"/>
              <a:t>2016.11.04.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73AFD05E-12F4-4809-9B09-C9935B3F2469}" type="slidenum">
              <a:rPr lang="hu-HU" smtClean="0"/>
              <a:t>‹#›</a:t>
            </a:fld>
            <a:endParaRPr lang="hu-H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319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015DF-07D5-40E3-ADB3-8A44DD2D184A}" type="datetimeFigureOut">
              <a:rPr lang="hu-HU" smtClean="0"/>
              <a:t>2016.11.04.</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73AFD05E-12F4-4809-9B09-C9935B3F2469}" type="slidenum">
              <a:rPr lang="hu-HU" smtClean="0"/>
              <a:t>‹#›</a:t>
            </a:fld>
            <a:endParaRPr lang="hu-HU"/>
          </a:p>
        </p:txBody>
      </p:sp>
    </p:spTree>
    <p:extLst>
      <p:ext uri="{BB962C8B-B14F-4D97-AF65-F5344CB8AC3E}">
        <p14:creationId xmlns:p14="http://schemas.microsoft.com/office/powerpoint/2010/main" val="316732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u-HU"/>
              <a:t>Mintacím szerkesztése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FE7015DF-07D5-40E3-ADB3-8A44DD2D184A}" type="datetimeFigureOut">
              <a:rPr lang="hu-HU" smtClean="0"/>
              <a:t>2016.11.04.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3AFD05E-12F4-4809-9B09-C9935B3F2469}" type="slidenum">
              <a:rPr lang="hu-HU" smtClean="0"/>
              <a:t>‹#›</a:t>
            </a:fld>
            <a:endParaRPr lang="hu-H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35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u-HU"/>
              <a:t>Mintacím szerkesztése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FE7015DF-07D5-40E3-ADB3-8A44DD2D184A}" type="datetimeFigureOut">
              <a:rPr lang="hu-HU" smtClean="0"/>
              <a:t>2016.11.04.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3AFD05E-12F4-4809-9B09-C9935B3F2469}" type="slidenum">
              <a:rPr lang="hu-HU" smtClean="0"/>
              <a:t>‹#›</a:t>
            </a:fld>
            <a:endParaRPr lang="hu-HU"/>
          </a:p>
        </p:txBody>
      </p:sp>
    </p:spTree>
    <p:extLst>
      <p:ext uri="{BB962C8B-B14F-4D97-AF65-F5344CB8AC3E}">
        <p14:creationId xmlns:p14="http://schemas.microsoft.com/office/powerpoint/2010/main" val="75317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7015DF-07D5-40E3-ADB3-8A44DD2D184A}" type="datetimeFigureOut">
              <a:rPr lang="hu-HU" smtClean="0"/>
              <a:t>2016.11.04.</a:t>
            </a:fld>
            <a:endParaRPr lang="hu-H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u-H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AFD05E-12F4-4809-9B09-C9935B3F2469}" type="slidenum">
              <a:rPr lang="hu-HU" smtClean="0"/>
              <a:t>‹#›</a:t>
            </a:fld>
            <a:endParaRPr lang="hu-HU"/>
          </a:p>
        </p:txBody>
      </p:sp>
    </p:spTree>
    <p:extLst>
      <p:ext uri="{BB962C8B-B14F-4D97-AF65-F5344CB8AC3E}">
        <p14:creationId xmlns:p14="http://schemas.microsoft.com/office/powerpoint/2010/main" val="21745701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zabo.andrea@tk.mta.hu" TargetMode="External"/><Relationship Id="rId2" Type="http://schemas.openxmlformats.org/officeDocument/2006/relationships/hyperlink" Target="mailto:oross.daniel@tk.mta.hu" TargetMode="External"/><Relationship Id="rId1" Type="http://schemas.openxmlformats.org/officeDocument/2006/relationships/slideLayout" Target="../slideLayouts/slideLayout2.xml"/><Relationship Id="rId4" Type="http://schemas.openxmlformats.org/officeDocument/2006/relationships/hyperlink" Target="http://politologia.tk.mta.h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en-US" dirty="0"/>
              <a:t>Youth policy between 1956 and 2016</a:t>
            </a:r>
            <a:endParaRPr lang="hu-HU" dirty="0"/>
          </a:p>
        </p:txBody>
      </p:sp>
      <p:sp>
        <p:nvSpPr>
          <p:cNvPr id="3" name="Alcím 2"/>
          <p:cNvSpPr>
            <a:spLocks noGrp="1"/>
          </p:cNvSpPr>
          <p:nvPr>
            <p:ph type="subTitle" idx="1"/>
          </p:nvPr>
        </p:nvSpPr>
        <p:spPr/>
        <p:txBody>
          <a:bodyPr>
            <a:normAutofit lnSpcReduction="10000"/>
          </a:bodyPr>
          <a:lstStyle/>
          <a:p>
            <a:r>
              <a:rPr lang="hu-HU" dirty="0"/>
              <a:t>„</a:t>
            </a:r>
            <a:r>
              <a:rPr lang="en-US" dirty="0"/>
              <a:t>Mission impossible – Courage as Virtue in the Politics</a:t>
            </a:r>
            <a:r>
              <a:rPr lang="hu-HU" dirty="0"/>
              <a:t>”</a:t>
            </a:r>
          </a:p>
          <a:p>
            <a:r>
              <a:rPr lang="en-US" dirty="0"/>
              <a:t>7th November 2016, Hungarian Cultural Institute in Sofia</a:t>
            </a:r>
            <a:endParaRPr lang="hu-HU" dirty="0"/>
          </a:p>
          <a:p>
            <a:r>
              <a:rPr lang="hu-HU" b="1" dirty="0"/>
              <a:t>Dániel, Oross – Andrea, Szabó</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4342" y="5748024"/>
            <a:ext cx="415448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004" y="0"/>
            <a:ext cx="2588455" cy="1358939"/>
          </a:xfrm>
          <a:prstGeom prst="rect">
            <a:avLst/>
          </a:prstGeom>
        </p:spPr>
      </p:pic>
    </p:spTree>
    <p:extLst>
      <p:ext uri="{BB962C8B-B14F-4D97-AF65-F5344CB8AC3E}">
        <p14:creationId xmlns:p14="http://schemas.microsoft.com/office/powerpoint/2010/main" val="109210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1989</a:t>
            </a:r>
          </a:p>
        </p:txBody>
      </p:sp>
      <p:sp>
        <p:nvSpPr>
          <p:cNvPr id="3" name="Tartalom helye 2"/>
          <p:cNvSpPr>
            <a:spLocks noGrp="1"/>
          </p:cNvSpPr>
          <p:nvPr>
            <p:ph idx="1"/>
          </p:nvPr>
        </p:nvSpPr>
        <p:spPr/>
        <p:txBody>
          <a:bodyPr>
            <a:normAutofit/>
          </a:bodyPr>
          <a:lstStyle/>
          <a:p>
            <a:r>
              <a:rPr lang="en-AU" sz="2800" dirty="0"/>
              <a:t>Young people became free from paternalistic state control, but at the same time the state support they enjoyed in the past has also disappeared (</a:t>
            </a:r>
            <a:r>
              <a:rPr lang="en-AU" sz="2800" dirty="0" err="1"/>
              <a:t>Kovaceva</a:t>
            </a:r>
            <a:r>
              <a:rPr lang="en-AU" sz="2800" dirty="0"/>
              <a:t>, 2000:74). </a:t>
            </a:r>
          </a:p>
          <a:p>
            <a:r>
              <a:rPr lang="en-AU" sz="2800" dirty="0"/>
              <a:t>During the regime change, FIDESZ was founded as an alternative to KISZ. When </a:t>
            </a:r>
            <a:r>
              <a:rPr lang="en-AU" sz="2800" dirty="0" err="1"/>
              <a:t>Imre</a:t>
            </a:r>
            <a:r>
              <a:rPr lang="en-AU" sz="2800" dirty="0"/>
              <a:t> Nagy's body was reburied with full honours Viktor </a:t>
            </a:r>
            <a:r>
              <a:rPr lang="en-AU" sz="2800" dirty="0" err="1"/>
              <a:t>Orbán</a:t>
            </a:r>
            <a:r>
              <a:rPr lang="en-AU" sz="2800" dirty="0"/>
              <a:t> spoke as a representative of the Hungarian Youth.  </a:t>
            </a:r>
          </a:p>
        </p:txBody>
      </p:sp>
      <p:pic>
        <p:nvPicPr>
          <p:cNvPr id="1026" name="Picture 2" descr="F:\Szófia\Orbán 19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7785" y="497387"/>
            <a:ext cx="2588680" cy="192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07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a:t>A long transition (1989-200</a:t>
            </a:r>
            <a:r>
              <a:rPr lang="hu-HU" dirty="0"/>
              <a:t>4)</a:t>
            </a:r>
          </a:p>
        </p:txBody>
      </p:sp>
      <p:sp>
        <p:nvSpPr>
          <p:cNvPr id="3" name="Tartalom helye 2"/>
          <p:cNvSpPr>
            <a:spLocks noGrp="1"/>
          </p:cNvSpPr>
          <p:nvPr>
            <p:ph idx="1"/>
          </p:nvPr>
        </p:nvSpPr>
        <p:spPr>
          <a:xfrm>
            <a:off x="872197" y="2404997"/>
            <a:ext cx="10410092" cy="3707703"/>
          </a:xfrm>
        </p:spPr>
        <p:txBody>
          <a:bodyPr>
            <a:normAutofit/>
          </a:bodyPr>
          <a:lstStyle/>
          <a:p>
            <a:pPr algn="just"/>
            <a:r>
              <a:rPr lang="hu-HU" sz="2800" dirty="0" err="1"/>
              <a:t>Between</a:t>
            </a:r>
            <a:r>
              <a:rPr lang="hu-HU" sz="2800" dirty="0"/>
              <a:t> 1992 and 2012 </a:t>
            </a:r>
            <a:r>
              <a:rPr lang="en-GB" sz="2800" dirty="0"/>
              <a:t>Hungarian youth organisations ha</a:t>
            </a:r>
            <a:r>
              <a:rPr lang="hu-HU" sz="2800" dirty="0"/>
              <a:t>d</a:t>
            </a:r>
            <a:r>
              <a:rPr lang="en-GB" sz="2800" dirty="0"/>
              <a:t> no national umbrella organisation, access to international cooperation </a:t>
            </a:r>
            <a:r>
              <a:rPr lang="hu-HU" sz="2800" dirty="0" err="1"/>
              <a:t>was</a:t>
            </a:r>
            <a:r>
              <a:rPr lang="en-GB" sz="2800" dirty="0"/>
              <a:t> not granted, and therefore the number and stability of international contacts </a:t>
            </a:r>
            <a:r>
              <a:rPr lang="hu-HU" sz="2800" dirty="0" err="1"/>
              <a:t>was</a:t>
            </a:r>
            <a:r>
              <a:rPr lang="en-GB" sz="2800" dirty="0"/>
              <a:t> low. </a:t>
            </a:r>
            <a:endParaRPr lang="hu-HU" sz="2800" dirty="0"/>
          </a:p>
          <a:p>
            <a:pPr algn="just"/>
            <a:r>
              <a:rPr lang="en-GB" sz="2800" dirty="0"/>
              <a:t>Youth organisations met with several difficulties</a:t>
            </a:r>
            <a:r>
              <a:rPr lang="hu-HU" sz="2800" dirty="0"/>
              <a:t>. </a:t>
            </a:r>
            <a:r>
              <a:rPr lang="hu-HU" sz="2800" dirty="0" err="1"/>
              <a:t>They</a:t>
            </a:r>
            <a:r>
              <a:rPr lang="hu-HU" sz="2800" dirty="0"/>
              <a:t> had </a:t>
            </a:r>
            <a:r>
              <a:rPr lang="en-GB" sz="2800" dirty="0"/>
              <a:t>to face undeveloped legislation and weak legal stability, lack of comprehensive state policy toward the NGO’s, and insufficiency of traditions and experience, technology and information base.</a:t>
            </a:r>
            <a:endParaRPr lang="hu-HU" sz="2800" dirty="0"/>
          </a:p>
        </p:txBody>
      </p:sp>
    </p:spTree>
    <p:extLst>
      <p:ext uri="{BB962C8B-B14F-4D97-AF65-F5344CB8AC3E}">
        <p14:creationId xmlns:p14="http://schemas.microsoft.com/office/powerpoint/2010/main" val="12824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a:t>Institutionalization of Youth policy</a:t>
            </a:r>
          </a:p>
        </p:txBody>
      </p:sp>
      <p:sp>
        <p:nvSpPr>
          <p:cNvPr id="3" name="Tartalom helye 2"/>
          <p:cNvSpPr>
            <a:spLocks noGrp="1"/>
          </p:cNvSpPr>
          <p:nvPr>
            <p:ph idx="1"/>
          </p:nvPr>
        </p:nvSpPr>
        <p:spPr/>
        <p:txBody>
          <a:bodyPr/>
          <a:lstStyle/>
          <a:p>
            <a:r>
              <a:rPr lang="hu-HU" dirty="0"/>
              <a:t>1995: </a:t>
            </a:r>
            <a:r>
              <a:rPr lang="en-US" dirty="0" err="1"/>
              <a:t>Mobilitás</a:t>
            </a:r>
            <a:r>
              <a:rPr lang="en-US" dirty="0"/>
              <a:t> (the Hungarian national agency for youth affairs)</a:t>
            </a:r>
            <a:endParaRPr lang="hu-HU" dirty="0"/>
          </a:p>
          <a:p>
            <a:r>
              <a:rPr lang="en-US" dirty="0"/>
              <a:t>1999 a Ministry of Youth and Sports was founded </a:t>
            </a:r>
            <a:endParaRPr lang="hu-HU" dirty="0"/>
          </a:p>
          <a:p>
            <a:r>
              <a:rPr lang="hu-HU" dirty="0" err="1"/>
              <a:t>Since</a:t>
            </a:r>
            <a:r>
              <a:rPr lang="hu-HU" dirty="0"/>
              <a:t> </a:t>
            </a:r>
            <a:r>
              <a:rPr lang="en-US" dirty="0"/>
              <a:t>2000, a research on large sample has been carried out every 4 years</a:t>
            </a:r>
            <a:endParaRPr lang="hu-HU" dirty="0"/>
          </a:p>
          <a:p>
            <a:r>
              <a:rPr lang="en-US" dirty="0"/>
              <a:t>Since 2003 there is a youth worker training </a:t>
            </a:r>
            <a:endParaRPr lang="hu-HU" dirty="0"/>
          </a:p>
          <a:p>
            <a:endParaRPr lang="hu-HU" dirty="0"/>
          </a:p>
        </p:txBody>
      </p:sp>
    </p:spTree>
    <p:extLst>
      <p:ext uri="{BB962C8B-B14F-4D97-AF65-F5344CB8AC3E}">
        <p14:creationId xmlns:p14="http://schemas.microsoft.com/office/powerpoint/2010/main" val="1632774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EU </a:t>
            </a:r>
            <a:r>
              <a:rPr lang="en-AU" dirty="0"/>
              <a:t>accession</a:t>
            </a:r>
          </a:p>
        </p:txBody>
      </p:sp>
      <p:sp>
        <p:nvSpPr>
          <p:cNvPr id="3" name="Tartalom helye 2"/>
          <p:cNvSpPr>
            <a:spLocks noGrp="1"/>
          </p:cNvSpPr>
          <p:nvPr>
            <p:ph idx="1"/>
          </p:nvPr>
        </p:nvSpPr>
        <p:spPr/>
        <p:txBody>
          <a:bodyPr>
            <a:normAutofit fontScale="92500"/>
          </a:bodyPr>
          <a:lstStyle/>
          <a:p>
            <a:r>
              <a:rPr lang="en-US" sz="2800" dirty="0"/>
              <a:t>New sources of information</a:t>
            </a:r>
          </a:p>
          <a:p>
            <a:r>
              <a:rPr lang="en-US" sz="2800" dirty="0"/>
              <a:t>Networking opportunities</a:t>
            </a:r>
          </a:p>
          <a:p>
            <a:r>
              <a:rPr lang="en-US" sz="2800" dirty="0"/>
              <a:t>New programs and financial resources</a:t>
            </a:r>
          </a:p>
          <a:p>
            <a:r>
              <a:rPr lang="en-US" sz="2800" dirty="0"/>
              <a:t>White Paper on Youth (2001)</a:t>
            </a:r>
          </a:p>
          <a:p>
            <a:r>
              <a:rPr lang="en-US" sz="2800" dirty="0"/>
              <a:t>National Youth Strategy (2009-2024)</a:t>
            </a:r>
            <a:endParaRPr lang="hu-HU" sz="2800" dirty="0"/>
          </a:p>
          <a:p>
            <a:r>
              <a:rPr lang="en-AU" sz="2800" dirty="0"/>
              <a:t>National Youth Council of Hungary- umbrella organisation since 2012  </a:t>
            </a:r>
            <a:endParaRPr lang="en-AU" sz="2800" dirty="0">
              <a:solidFill>
                <a:srgbClr val="FF0000"/>
              </a:solidFill>
            </a:endParaRPr>
          </a:p>
        </p:txBody>
      </p:sp>
    </p:spTree>
    <p:extLst>
      <p:ext uri="{BB962C8B-B14F-4D97-AF65-F5344CB8AC3E}">
        <p14:creationId xmlns:p14="http://schemas.microsoft.com/office/powerpoint/2010/main" val="3709359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AU" dirty="0"/>
              <a:t>Hungarian youth policy today: Fragmentation and Europeanization</a:t>
            </a:r>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3563" y="2421001"/>
            <a:ext cx="6243135" cy="3831396"/>
          </a:xfrm>
          <a:prstGeom prst="rect">
            <a:avLst/>
          </a:prstGeom>
        </p:spPr>
      </p:pic>
      <p:sp>
        <p:nvSpPr>
          <p:cNvPr id="3" name="Téglalap 2"/>
          <p:cNvSpPr/>
          <p:nvPr/>
        </p:nvSpPr>
        <p:spPr>
          <a:xfrm>
            <a:off x="739037" y="2430049"/>
            <a:ext cx="4584526" cy="3539430"/>
          </a:xfrm>
          <a:prstGeom prst="rect">
            <a:avLst/>
          </a:prstGeom>
        </p:spPr>
        <p:txBody>
          <a:bodyPr wrap="square">
            <a:spAutoFit/>
          </a:bodyPr>
          <a:lstStyle/>
          <a:p>
            <a:pPr algn="just"/>
            <a:r>
              <a:rPr lang="en-US" sz="2800" dirty="0"/>
              <a:t>Youth policy is characterized by fragmentation. Policy tools, youth services and institutions do not support the socialization and involvement of young people into society at local, regional, national and European level (W</a:t>
            </a:r>
            <a:r>
              <a:rPr lang="hu-HU" sz="2800" dirty="0" err="1"/>
              <a:t>ootsch</a:t>
            </a:r>
            <a:r>
              <a:rPr lang="hu-HU" sz="2800" dirty="0"/>
              <a:t> </a:t>
            </a:r>
            <a:r>
              <a:rPr lang="en-US" sz="2800" dirty="0"/>
              <a:t>2009). </a:t>
            </a:r>
          </a:p>
        </p:txBody>
      </p:sp>
    </p:spTree>
    <p:extLst>
      <p:ext uri="{BB962C8B-B14F-4D97-AF65-F5344CB8AC3E}">
        <p14:creationId xmlns:p14="http://schemas.microsoft.com/office/powerpoint/2010/main" val="210227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a:t>Hungarian youth today</a:t>
            </a:r>
          </a:p>
        </p:txBody>
      </p:sp>
      <p:sp>
        <p:nvSpPr>
          <p:cNvPr id="3" name="Tartalom helye 2"/>
          <p:cNvSpPr>
            <a:spLocks noGrp="1"/>
          </p:cNvSpPr>
          <p:nvPr>
            <p:ph idx="1"/>
          </p:nvPr>
        </p:nvSpPr>
        <p:spPr/>
        <p:txBody>
          <a:bodyPr>
            <a:normAutofit lnSpcReduction="10000"/>
          </a:bodyPr>
          <a:lstStyle/>
          <a:p>
            <a:pPr algn="just"/>
            <a:r>
              <a:rPr lang="hu-HU" sz="2800" dirty="0"/>
              <a:t>M</a:t>
            </a:r>
            <a:r>
              <a:rPr lang="en-GB" sz="2800" dirty="0" err="1"/>
              <a:t>ost</a:t>
            </a:r>
            <a:r>
              <a:rPr lang="en-GB" sz="2800" dirty="0"/>
              <a:t> young Hungarians prefer individualised lifestyles and escape into privacy. </a:t>
            </a:r>
            <a:endParaRPr lang="hu-HU" sz="2800" dirty="0"/>
          </a:p>
          <a:p>
            <a:pPr algn="just"/>
            <a:r>
              <a:rPr lang="en-GB" sz="2800" dirty="0"/>
              <a:t>Companies and private enterprises are not motivated by tax legislation for corporate social responsibility, and very few youth NGOs have such opportunities. </a:t>
            </a:r>
            <a:endParaRPr lang="hu-HU" sz="2800" dirty="0"/>
          </a:p>
          <a:p>
            <a:pPr algn="just"/>
            <a:r>
              <a:rPr lang="hu-HU" sz="2800" dirty="0"/>
              <a:t>I</a:t>
            </a:r>
            <a:r>
              <a:rPr lang="en-US" sz="2800" dirty="0"/>
              <a:t>n international comparisons, Hungarian young people appear particularly uninterested in politics</a:t>
            </a:r>
            <a:r>
              <a:rPr lang="hu-HU" sz="2800" dirty="0"/>
              <a:t> (Oross-Szabó, 2013).</a:t>
            </a:r>
          </a:p>
          <a:p>
            <a:pPr algn="just"/>
            <a:endParaRPr lang="hu-HU" sz="2800" dirty="0"/>
          </a:p>
          <a:p>
            <a:endParaRPr lang="hu-HU" dirty="0"/>
          </a:p>
        </p:txBody>
      </p:sp>
    </p:spTree>
    <p:extLst>
      <p:ext uri="{BB962C8B-B14F-4D97-AF65-F5344CB8AC3E}">
        <p14:creationId xmlns:p14="http://schemas.microsoft.com/office/powerpoint/2010/main" val="324687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Conclusions</a:t>
            </a:r>
          </a:p>
        </p:txBody>
      </p:sp>
      <p:pic>
        <p:nvPicPr>
          <p:cNvPr id="6" name="Tartalom hely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55238" y="488297"/>
            <a:ext cx="3439180" cy="1934539"/>
          </a:xfrm>
        </p:spPr>
      </p:pic>
      <p:pic>
        <p:nvPicPr>
          <p:cNvPr id="8"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021" y="462719"/>
            <a:ext cx="3080757" cy="1956280"/>
          </a:xfrm>
          <a:prstGeom prst="rect">
            <a:avLst/>
          </a:prstGeom>
        </p:spPr>
      </p:pic>
      <p:sp>
        <p:nvSpPr>
          <p:cNvPr id="5" name="Tartalom helye 2"/>
          <p:cNvSpPr txBox="1">
            <a:spLocks/>
          </p:cNvSpPr>
          <p:nvPr/>
        </p:nvSpPr>
        <p:spPr>
          <a:xfrm>
            <a:off x="844062" y="2418999"/>
            <a:ext cx="10621107" cy="370622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spcBef>
                <a:spcPts val="0"/>
              </a:spcBef>
              <a:spcAft>
                <a:spcPts val="0"/>
              </a:spcAft>
              <a:buNone/>
            </a:pPr>
            <a:r>
              <a:rPr lang="en-AU" dirty="0"/>
              <a:t>Youth has played an important role in revolutionary changes throughout Hungarian history (1848, 1956). But beyond revolutionary changes their political representation was weak.  </a:t>
            </a:r>
            <a:endParaRPr lang="hu-HU" dirty="0"/>
          </a:p>
          <a:p>
            <a:pPr marL="0" indent="0" algn="just">
              <a:spcBef>
                <a:spcPts val="0"/>
              </a:spcBef>
              <a:spcAft>
                <a:spcPts val="0"/>
              </a:spcAft>
              <a:buNone/>
            </a:pPr>
            <a:r>
              <a:rPr lang="en-AU" dirty="0"/>
              <a:t>Because of their revolutionary spirit those people in power after 1956 have considered young people as a suspicious group of the Hungarian society.  The state party has taken control over youth. </a:t>
            </a:r>
            <a:endParaRPr lang="hu-HU" dirty="0"/>
          </a:p>
          <a:p>
            <a:pPr marL="0" indent="0" algn="just">
              <a:spcBef>
                <a:spcPts val="0"/>
              </a:spcBef>
              <a:spcAft>
                <a:spcPts val="0"/>
              </a:spcAft>
              <a:buNone/>
            </a:pPr>
            <a:r>
              <a:rPr lang="en-AU" dirty="0"/>
              <a:t>After 1989 young peoples’ organisations no had no national umbrella organisation for a long time. Their political representation is weak and political parties are uninterested in youth affairs. Young Hungarians prefer individualised lifestyles and escape into privacy. </a:t>
            </a:r>
          </a:p>
          <a:p>
            <a:pPr marL="0" indent="0" algn="just">
              <a:spcBef>
                <a:spcPts val="0"/>
              </a:spcBef>
              <a:spcAft>
                <a:spcPts val="0"/>
              </a:spcAft>
              <a:buNone/>
            </a:pPr>
            <a:r>
              <a:rPr lang="en-AU" dirty="0"/>
              <a:t>This is how the „Youth of Work Camps” became the </a:t>
            </a:r>
            <a:r>
              <a:rPr lang="hu-HU" dirty="0"/>
              <a:t>„</a:t>
            </a:r>
            <a:r>
              <a:rPr lang="en-AU" dirty="0"/>
              <a:t>Youth of the Festival Camps”.</a:t>
            </a:r>
          </a:p>
        </p:txBody>
      </p:sp>
    </p:spTree>
    <p:extLst>
      <p:ext uri="{BB962C8B-B14F-4D97-AF65-F5344CB8AC3E}">
        <p14:creationId xmlns:p14="http://schemas.microsoft.com/office/powerpoint/2010/main" val="3945254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dirty="0"/>
              <a:t>Thank you for your attention!</a:t>
            </a:r>
            <a:endParaRPr lang="hu-HU" dirty="0"/>
          </a:p>
        </p:txBody>
      </p:sp>
      <p:sp>
        <p:nvSpPr>
          <p:cNvPr id="3" name="Tartalom helye 2"/>
          <p:cNvSpPr>
            <a:spLocks noGrp="1"/>
          </p:cNvSpPr>
          <p:nvPr>
            <p:ph idx="1"/>
          </p:nvPr>
        </p:nvSpPr>
        <p:spPr/>
        <p:txBody>
          <a:bodyPr>
            <a:normAutofit/>
          </a:bodyPr>
          <a:lstStyle/>
          <a:p>
            <a:pPr marL="0" indent="0" algn="r">
              <a:buNone/>
              <a:defRPr/>
            </a:pPr>
            <a:r>
              <a:rPr lang="hu-HU" altLang="en-US" b="1" dirty="0">
                <a:latin typeface="Helvetica" pitchFamily="-84" charset="0"/>
                <a:cs typeface="Helvetica" pitchFamily="-84" charset="0"/>
              </a:rPr>
              <a:t>Dániel Oross</a:t>
            </a:r>
          </a:p>
          <a:p>
            <a:pPr marL="0" indent="0" algn="r">
              <a:buNone/>
              <a:defRPr/>
            </a:pPr>
            <a:r>
              <a:rPr lang="hu-HU" altLang="en-US" dirty="0">
                <a:latin typeface="Helvetica" pitchFamily="-84" charset="0"/>
                <a:cs typeface="Helvetica" pitchFamily="-84" charset="0"/>
                <a:hlinkClick r:id="rId2"/>
              </a:rPr>
              <a:t>oross.daniel@tk.mta.hu</a:t>
            </a:r>
            <a:endParaRPr lang="hu-HU" altLang="en-US" dirty="0">
              <a:latin typeface="Helvetica" pitchFamily="-84" charset="0"/>
              <a:cs typeface="Helvetica" pitchFamily="-84" charset="0"/>
            </a:endParaRPr>
          </a:p>
          <a:p>
            <a:pPr marL="0" indent="0">
              <a:buNone/>
              <a:defRPr/>
            </a:pPr>
            <a:r>
              <a:rPr lang="de-CH" altLang="en-US" b="1" dirty="0">
                <a:latin typeface="Helvetica" pitchFamily="-84" charset="0"/>
                <a:cs typeface="Helvetica" pitchFamily="-84" charset="0"/>
              </a:rPr>
              <a:t>Andrea </a:t>
            </a:r>
            <a:r>
              <a:rPr lang="de-CH" altLang="en-US" b="1" dirty="0" err="1">
                <a:latin typeface="Helvetica" pitchFamily="-84" charset="0"/>
                <a:cs typeface="Helvetica" pitchFamily="-84" charset="0"/>
              </a:rPr>
              <a:t>Szab</a:t>
            </a:r>
            <a:r>
              <a:rPr lang="hu-HU" altLang="en-US" b="1" dirty="0">
                <a:latin typeface="Helvetica" pitchFamily="-84" charset="0"/>
                <a:cs typeface="Helvetica" pitchFamily="-84" charset="0"/>
              </a:rPr>
              <a:t>ó</a:t>
            </a:r>
            <a:endParaRPr lang="en-US" b="1" dirty="0"/>
          </a:p>
          <a:p>
            <a:pPr marL="0" indent="0">
              <a:spcAft>
                <a:spcPts val="600"/>
              </a:spcAft>
              <a:buNone/>
              <a:defRPr/>
            </a:pPr>
            <a:r>
              <a:rPr lang="en-US" altLang="en-US" dirty="0">
                <a:latin typeface="Helvetica" pitchFamily="-84" charset="0"/>
                <a:cs typeface="Helvetica" pitchFamily="-84" charset="0"/>
                <a:hlinkClick r:id="rId3"/>
              </a:rPr>
              <a:t>szabo.andrea@tk.mta.hu</a:t>
            </a:r>
            <a:endParaRPr lang="hu-HU" altLang="en-US" dirty="0">
              <a:latin typeface="Helvetica" pitchFamily="-84" charset="0"/>
              <a:cs typeface="Helvetica" pitchFamily="-84" charset="0"/>
            </a:endParaRPr>
          </a:p>
          <a:p>
            <a:pPr marL="0" indent="0" algn="ctr">
              <a:buNone/>
              <a:defRPr/>
            </a:pPr>
            <a:r>
              <a:rPr lang="de-CH" altLang="en-US" dirty="0">
                <a:latin typeface="Helvetica" pitchFamily="-84" charset="0"/>
                <a:cs typeface="Helvetica" pitchFamily="-84" charset="0"/>
              </a:rPr>
              <a:t>MTA TK PTI</a:t>
            </a:r>
            <a:endParaRPr lang="hu-HU" altLang="en-US" dirty="0">
              <a:latin typeface="Helvetica" pitchFamily="-84" charset="0"/>
              <a:cs typeface="Helvetica" pitchFamily="-84" charset="0"/>
            </a:endParaRPr>
          </a:p>
          <a:p>
            <a:pPr marL="0" indent="0" algn="ctr">
              <a:buNone/>
              <a:defRPr/>
            </a:pPr>
            <a:r>
              <a:rPr lang="en-US" altLang="en-US" dirty="0">
                <a:latin typeface="Helvetica" pitchFamily="-84" charset="0"/>
                <a:cs typeface="Helvetica" pitchFamily="-84" charset="0"/>
                <a:hlinkClick r:id="rId4"/>
              </a:rPr>
              <a:t>http://politologia.tk.mta.hu/</a:t>
            </a:r>
            <a:endParaRPr lang="hu-HU" altLang="en-US" dirty="0">
              <a:latin typeface="Helvetica" pitchFamily="-84" charset="0"/>
              <a:cs typeface="Helvetica" pitchFamily="-84" charset="0"/>
            </a:endParaRPr>
          </a:p>
          <a:p>
            <a:endParaRPr lang="hu-HU" dirty="0"/>
          </a:p>
        </p:txBody>
      </p:sp>
    </p:spTree>
    <p:extLst>
      <p:ext uri="{BB962C8B-B14F-4D97-AF65-F5344CB8AC3E}">
        <p14:creationId xmlns:p14="http://schemas.microsoft.com/office/powerpoint/2010/main" val="3442122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a:t>Selected literature</a:t>
            </a:r>
          </a:p>
        </p:txBody>
      </p:sp>
      <p:sp>
        <p:nvSpPr>
          <p:cNvPr id="3" name="Tartalom helye 2"/>
          <p:cNvSpPr>
            <a:spLocks noGrp="1"/>
          </p:cNvSpPr>
          <p:nvPr>
            <p:ph idx="1"/>
          </p:nvPr>
        </p:nvSpPr>
        <p:spPr>
          <a:xfrm>
            <a:off x="928468" y="2391508"/>
            <a:ext cx="10367889" cy="3484360"/>
          </a:xfrm>
        </p:spPr>
        <p:txBody>
          <a:bodyPr>
            <a:normAutofit fontScale="77500" lnSpcReduction="20000"/>
          </a:bodyPr>
          <a:lstStyle/>
          <a:p>
            <a:r>
              <a:rPr lang="hu-HU" cap="small" dirty="0"/>
              <a:t>Gergely F.</a:t>
            </a:r>
            <a:r>
              <a:rPr lang="hu-HU" dirty="0"/>
              <a:t> (2008): KISZ A Magyar Kommunista Ifjúsági Szövetség története 1957-1989. Holnap Kiadó Budapest.</a:t>
            </a:r>
          </a:p>
          <a:p>
            <a:r>
              <a:rPr lang="en-AU" cap="small" dirty="0" err="1"/>
              <a:t>Kovacheva</a:t>
            </a:r>
            <a:r>
              <a:rPr lang="en-AU" cap="small" dirty="0"/>
              <a:t>, S. K.</a:t>
            </a:r>
            <a:r>
              <a:rPr lang="en-AU" dirty="0"/>
              <a:t> (ed.) (2000): Keys to youth participation in Eastern Europe, Strasbourg, Council of Europe Publishing. </a:t>
            </a:r>
          </a:p>
          <a:p>
            <a:r>
              <a:rPr lang="en-AU" cap="small" dirty="0"/>
              <a:t>Oross D., </a:t>
            </a:r>
            <a:r>
              <a:rPr lang="en-AU" cap="small" dirty="0" err="1"/>
              <a:t>Szabó</a:t>
            </a:r>
            <a:r>
              <a:rPr lang="en-AU" cap="small" dirty="0"/>
              <a:t> A</a:t>
            </a:r>
            <a:r>
              <a:rPr lang="en-AU" dirty="0"/>
              <a:t>. (2013): Students' relationship to democracy. In: </a:t>
            </a:r>
            <a:r>
              <a:rPr lang="en-AU" dirty="0" err="1"/>
              <a:t>Szabó</a:t>
            </a:r>
            <a:r>
              <a:rPr lang="en-AU" dirty="0"/>
              <a:t> Andrea (</a:t>
            </a:r>
            <a:r>
              <a:rPr lang="en-AU" dirty="0" err="1"/>
              <a:t>szerk</a:t>
            </a:r>
            <a:r>
              <a:rPr lang="en-AU" dirty="0"/>
              <a:t>.) Political Orientations, Values and Activities of Hungarian University and College </a:t>
            </a:r>
            <a:r>
              <a:rPr lang="en-AU" dirty="0" err="1"/>
              <a:t>Students..Prague</a:t>
            </a:r>
            <a:r>
              <a:rPr lang="en-AU" dirty="0"/>
              <a:t>: Heinrich </a:t>
            </a:r>
            <a:r>
              <a:rPr lang="en-AU" dirty="0" err="1"/>
              <a:t>Böll</a:t>
            </a:r>
            <a:r>
              <a:rPr lang="en-AU" dirty="0"/>
              <a:t> </a:t>
            </a:r>
            <a:r>
              <a:rPr lang="en-AU" dirty="0" err="1"/>
              <a:t>Stiftung</a:t>
            </a:r>
            <a:r>
              <a:rPr lang="en-AU" dirty="0"/>
              <a:t>, pp.9-20. </a:t>
            </a:r>
          </a:p>
          <a:p>
            <a:r>
              <a:rPr lang="en-AU" dirty="0"/>
              <a:t>Youth Policy in Hungary, Conclusions of the Council of Europe international review team, Council of Europe Publishing, Strasbourg, 2008. </a:t>
            </a:r>
            <a:r>
              <a:rPr lang="en-AU" dirty="0" err="1"/>
              <a:t>october</a:t>
            </a:r>
            <a:r>
              <a:rPr lang="en-AU" dirty="0"/>
              <a:t>. </a:t>
            </a:r>
          </a:p>
          <a:p>
            <a:r>
              <a:rPr lang="en-AU" cap="small" dirty="0" err="1"/>
              <a:t>Wootsch</a:t>
            </a:r>
            <a:r>
              <a:rPr lang="en-AU" cap="small" dirty="0"/>
              <a:t>, P.</a:t>
            </a:r>
            <a:r>
              <a:rPr lang="en-AU" dirty="0"/>
              <a:t> (2010): Zigzagging in a labyrinth – Towards “good” Hungarian youth work.  In: The history of youth work in Europe, Volume 2. (eds.   Filip </a:t>
            </a:r>
            <a:r>
              <a:rPr lang="en-AU" dirty="0" err="1"/>
              <a:t>Coussée</a:t>
            </a:r>
            <a:r>
              <a:rPr lang="en-AU" dirty="0"/>
              <a:t>, </a:t>
            </a:r>
            <a:r>
              <a:rPr lang="en-AU" dirty="0" err="1"/>
              <a:t>Griet</a:t>
            </a:r>
            <a:r>
              <a:rPr lang="en-AU" dirty="0"/>
              <a:t> </a:t>
            </a:r>
            <a:r>
              <a:rPr lang="en-AU" dirty="0" err="1"/>
              <a:t>Verschelden</a:t>
            </a:r>
            <a:r>
              <a:rPr lang="en-AU" dirty="0"/>
              <a:t>, </a:t>
            </a:r>
            <a:r>
              <a:rPr lang="en-AU" dirty="0" err="1"/>
              <a:t>Tineke</a:t>
            </a:r>
            <a:r>
              <a:rPr lang="en-AU" dirty="0"/>
              <a:t> Van de </a:t>
            </a:r>
            <a:r>
              <a:rPr lang="en-AU" dirty="0" err="1"/>
              <a:t>Walle</a:t>
            </a:r>
            <a:r>
              <a:rPr lang="en-AU" dirty="0"/>
              <a:t>, Marta </a:t>
            </a:r>
            <a:r>
              <a:rPr lang="en-AU" dirty="0" err="1"/>
              <a:t>Mędlińska</a:t>
            </a:r>
            <a:r>
              <a:rPr lang="en-AU" dirty="0"/>
              <a:t>, Howard Williamson, Council of Europe Publishing, Strasbourg, p. 105-111. </a:t>
            </a:r>
          </a:p>
        </p:txBody>
      </p:sp>
    </p:spTree>
    <p:extLst>
      <p:ext uri="{BB962C8B-B14F-4D97-AF65-F5344CB8AC3E}">
        <p14:creationId xmlns:p14="http://schemas.microsoft.com/office/powerpoint/2010/main" val="3977540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99471" y="1200120"/>
            <a:ext cx="4426165" cy="1303867"/>
          </a:xfrm>
        </p:spPr>
        <p:txBody>
          <a:bodyPr>
            <a:normAutofit fontScale="90000"/>
          </a:bodyPr>
          <a:lstStyle/>
          <a:p>
            <a:pPr algn="l"/>
            <a:r>
              <a:rPr lang="en-AU" dirty="0"/>
              <a:t>  </a:t>
            </a:r>
            <a:r>
              <a:rPr lang="en-AU" b="1" dirty="0"/>
              <a:t>Table of Contents</a:t>
            </a:r>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258" y="512309"/>
            <a:ext cx="1715180" cy="2360678"/>
          </a:xfr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2527" y="512310"/>
            <a:ext cx="2939754" cy="1891470"/>
          </a:xfrm>
          <a:prstGeom prst="rect">
            <a:avLst/>
          </a:prstGeom>
        </p:spPr>
      </p:pic>
      <p:pic>
        <p:nvPicPr>
          <p:cNvPr id="9" name="Kép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7985" y="4585128"/>
            <a:ext cx="2917579" cy="1766436"/>
          </a:xfrm>
          <a:prstGeom prst="rect">
            <a:avLst/>
          </a:prstGeom>
        </p:spPr>
      </p:pic>
      <p:sp>
        <p:nvSpPr>
          <p:cNvPr id="6" name="Tartalom helye 2"/>
          <p:cNvSpPr txBox="1">
            <a:spLocks/>
          </p:cNvSpPr>
          <p:nvPr/>
        </p:nvSpPr>
        <p:spPr>
          <a:xfrm>
            <a:off x="2504048" y="2503987"/>
            <a:ext cx="6263937" cy="3488850"/>
          </a:xfrm>
          <a:prstGeom prst="rect">
            <a:avLst/>
          </a:prstGeom>
        </p:spPr>
        <p:txBody>
          <a:bodyPr vert="horz" lIns="91440" tIns="45720" rIns="91440" bIns="45720" rtlCol="0" anchor="t">
            <a:normAutofit fontScale="7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AU" dirty="0">
                <a:solidFill>
                  <a:schemeClr val="tx1"/>
                </a:solidFill>
              </a:rPr>
              <a:t>Youth and the Hungarian revolution </a:t>
            </a:r>
            <a:r>
              <a:rPr lang="hu-HU" dirty="0">
                <a:solidFill>
                  <a:schemeClr val="tx1"/>
                </a:solidFill>
              </a:rPr>
              <a:t>of 1956</a:t>
            </a:r>
          </a:p>
          <a:p>
            <a:r>
              <a:rPr lang="en-US" dirty="0"/>
              <a:t>Consequences of the revolution on Youth</a:t>
            </a:r>
            <a:endParaRPr lang="en-AU" dirty="0">
              <a:solidFill>
                <a:schemeClr val="tx1"/>
              </a:solidFill>
            </a:endParaRPr>
          </a:p>
          <a:p>
            <a:r>
              <a:rPr lang="en-AU" dirty="0">
                <a:solidFill>
                  <a:schemeClr val="tx1"/>
                </a:solidFill>
              </a:rPr>
              <a:t>KISZ, the unified youth organization</a:t>
            </a:r>
            <a:endParaRPr lang="hu-HU" dirty="0">
              <a:solidFill>
                <a:schemeClr val="tx1"/>
              </a:solidFill>
            </a:endParaRPr>
          </a:p>
          <a:p>
            <a:r>
              <a:rPr lang="en-AU" dirty="0">
                <a:solidFill>
                  <a:schemeClr val="tx1"/>
                </a:solidFill>
              </a:rPr>
              <a:t>1971</a:t>
            </a:r>
            <a:r>
              <a:rPr lang="en-US" dirty="0">
                <a:solidFill>
                  <a:schemeClr val="tx1"/>
                </a:solidFill>
              </a:rPr>
              <a:t>, Youth Act</a:t>
            </a:r>
          </a:p>
          <a:p>
            <a:r>
              <a:rPr lang="en-AU" dirty="0">
                <a:solidFill>
                  <a:schemeClr val="tx1"/>
                </a:solidFill>
              </a:rPr>
              <a:t>Established institutions (1971-1989)</a:t>
            </a:r>
            <a:endParaRPr lang="hu-HU" dirty="0">
              <a:solidFill>
                <a:schemeClr val="tx1"/>
              </a:solidFill>
            </a:endParaRPr>
          </a:p>
          <a:p>
            <a:r>
              <a:rPr lang="hu-HU" dirty="0">
                <a:solidFill>
                  <a:schemeClr val="tx1"/>
                </a:solidFill>
              </a:rPr>
              <a:t>The </a:t>
            </a:r>
            <a:r>
              <a:rPr lang="en-US" dirty="0">
                <a:solidFill>
                  <a:schemeClr val="tx1"/>
                </a:solidFill>
              </a:rPr>
              <a:t>regime</a:t>
            </a:r>
            <a:r>
              <a:rPr lang="hu-HU" dirty="0">
                <a:solidFill>
                  <a:schemeClr val="tx1"/>
                </a:solidFill>
              </a:rPr>
              <a:t> </a:t>
            </a:r>
            <a:r>
              <a:rPr lang="en-US" dirty="0">
                <a:solidFill>
                  <a:schemeClr val="tx1"/>
                </a:solidFill>
              </a:rPr>
              <a:t>change</a:t>
            </a:r>
          </a:p>
          <a:p>
            <a:r>
              <a:rPr lang="en-AU" dirty="0">
                <a:solidFill>
                  <a:schemeClr val="tx1"/>
                </a:solidFill>
              </a:rPr>
              <a:t>Youth policy between 1989-2004</a:t>
            </a:r>
          </a:p>
          <a:p>
            <a:r>
              <a:rPr lang="en-AU" dirty="0">
                <a:solidFill>
                  <a:schemeClr val="tx1"/>
                </a:solidFill>
              </a:rPr>
              <a:t>Youth policy after the EU accession</a:t>
            </a:r>
          </a:p>
          <a:p>
            <a:r>
              <a:rPr lang="en-AU" dirty="0">
                <a:solidFill>
                  <a:schemeClr val="tx1"/>
                </a:solidFill>
              </a:rPr>
              <a:t>Conclusions: transition from youth camps to youth festivals</a:t>
            </a:r>
          </a:p>
        </p:txBody>
      </p:sp>
    </p:spTree>
    <p:extLst>
      <p:ext uri="{BB962C8B-B14F-4D97-AF65-F5344CB8AC3E}">
        <p14:creationId xmlns:p14="http://schemas.microsoft.com/office/powerpoint/2010/main" val="2646796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26477" y="932028"/>
            <a:ext cx="6533322" cy="1303867"/>
          </a:xfrm>
        </p:spPr>
        <p:txBody>
          <a:bodyPr>
            <a:normAutofit fontScale="90000"/>
          </a:bodyPr>
          <a:lstStyle/>
          <a:p>
            <a:r>
              <a:rPr lang="en-AU" sz="3600" dirty="0">
                <a:solidFill>
                  <a:schemeClr val="tx1"/>
                </a:solidFill>
              </a:rPr>
              <a:t>Youth and the Hungarian revolution </a:t>
            </a:r>
            <a:r>
              <a:rPr lang="hu-HU" sz="3600" dirty="0">
                <a:solidFill>
                  <a:schemeClr val="tx1"/>
                </a:solidFill>
              </a:rPr>
              <a:t>of 1956</a:t>
            </a:r>
            <a:br>
              <a:rPr lang="en-AU" sz="3600" dirty="0">
                <a:solidFill>
                  <a:schemeClr val="tx1"/>
                </a:solidFill>
              </a:rPr>
            </a:br>
            <a:endParaRPr lang="en-US" sz="3600" dirty="0"/>
          </a:p>
        </p:txBody>
      </p:sp>
      <p:sp>
        <p:nvSpPr>
          <p:cNvPr id="3" name="Tartalom helye 2"/>
          <p:cNvSpPr>
            <a:spLocks noGrp="1"/>
          </p:cNvSpPr>
          <p:nvPr>
            <p:ph idx="1"/>
          </p:nvPr>
        </p:nvSpPr>
        <p:spPr>
          <a:xfrm>
            <a:off x="864296" y="2418459"/>
            <a:ext cx="7495503" cy="3971793"/>
          </a:xfrm>
        </p:spPr>
        <p:txBody>
          <a:bodyPr>
            <a:normAutofit fontScale="25000" lnSpcReduction="20000"/>
          </a:bodyPr>
          <a:lstStyle/>
          <a:p>
            <a:pPr marL="0" indent="0" algn="just">
              <a:buNone/>
            </a:pPr>
            <a:r>
              <a:rPr lang="en-US" sz="9600" dirty="0">
                <a:solidFill>
                  <a:schemeClr val="tx1"/>
                </a:solidFill>
              </a:rPr>
              <a:t>On October 22, 1956, a group of</a:t>
            </a:r>
            <a:r>
              <a:rPr lang="hu-HU" sz="9600" dirty="0">
                <a:solidFill>
                  <a:schemeClr val="tx1"/>
                </a:solidFill>
              </a:rPr>
              <a:t> </a:t>
            </a:r>
            <a:r>
              <a:rPr lang="en-US" sz="9600" dirty="0">
                <a:solidFill>
                  <a:schemeClr val="tx1"/>
                </a:solidFill>
              </a:rPr>
              <a:t>students compiled a list of </a:t>
            </a:r>
            <a:r>
              <a:rPr lang="hu-HU" sz="9600" dirty="0">
                <a:solidFill>
                  <a:schemeClr val="tx1"/>
                </a:solidFill>
              </a:rPr>
              <a:t>16</a:t>
            </a:r>
            <a:r>
              <a:rPr lang="en-US" sz="9600" dirty="0">
                <a:solidFill>
                  <a:schemeClr val="tx1"/>
                </a:solidFill>
              </a:rPr>
              <a:t> points containing key national policy demands at the Budapest University of Technology and Economics.</a:t>
            </a:r>
            <a:endParaRPr lang="hu-HU" sz="9600" dirty="0">
              <a:solidFill>
                <a:schemeClr val="tx1"/>
              </a:solidFill>
            </a:endParaRPr>
          </a:p>
          <a:p>
            <a:pPr marL="457200" indent="-457200">
              <a:lnSpc>
                <a:spcPct val="120000"/>
              </a:lnSpc>
              <a:spcBef>
                <a:spcPts val="0"/>
              </a:spcBef>
              <a:spcAft>
                <a:spcPts val="0"/>
              </a:spcAft>
              <a:buFont typeface="+mj-lt"/>
              <a:buAutoNum type="arabicPeriod"/>
            </a:pPr>
            <a:r>
              <a:rPr lang="en-GB" sz="4000" dirty="0"/>
              <a:t>Evacuation of all Soviet troops</a:t>
            </a:r>
          </a:p>
          <a:p>
            <a:pPr marL="457200" indent="-457200">
              <a:lnSpc>
                <a:spcPct val="120000"/>
              </a:lnSpc>
              <a:spcBef>
                <a:spcPts val="0"/>
              </a:spcBef>
              <a:spcAft>
                <a:spcPts val="0"/>
              </a:spcAft>
              <a:buFont typeface="+mj-lt"/>
              <a:buAutoNum type="arabicPeriod"/>
            </a:pPr>
            <a:r>
              <a:rPr lang="en-GB" sz="4000" dirty="0"/>
              <a:t>Election by secret ballot of all Party members of the Hungarian Workers Party. </a:t>
            </a:r>
          </a:p>
          <a:p>
            <a:pPr marL="457200" indent="-457200">
              <a:lnSpc>
                <a:spcPct val="120000"/>
              </a:lnSpc>
              <a:spcBef>
                <a:spcPts val="0"/>
              </a:spcBef>
              <a:spcAft>
                <a:spcPts val="0"/>
              </a:spcAft>
              <a:buFont typeface="+mj-lt"/>
              <a:buAutoNum type="arabicPeriod"/>
            </a:pPr>
            <a:r>
              <a:rPr lang="en-GB" sz="4000" dirty="0"/>
              <a:t>A new Government must be constituted under the direction of </a:t>
            </a:r>
            <a:r>
              <a:rPr lang="en-GB" sz="4000" dirty="0" err="1"/>
              <a:t>Imre</a:t>
            </a:r>
            <a:r>
              <a:rPr lang="en-GB" sz="4000" dirty="0"/>
              <a:t> Nagy:</a:t>
            </a:r>
          </a:p>
          <a:p>
            <a:pPr marL="457200" indent="-457200">
              <a:lnSpc>
                <a:spcPct val="120000"/>
              </a:lnSpc>
              <a:spcBef>
                <a:spcPts val="0"/>
              </a:spcBef>
              <a:spcAft>
                <a:spcPts val="0"/>
              </a:spcAft>
              <a:buFont typeface="+mj-lt"/>
              <a:buAutoNum type="arabicPeriod"/>
            </a:pPr>
            <a:r>
              <a:rPr lang="en-GB" sz="4000" dirty="0"/>
              <a:t>Public enquiry into the criminal activities of </a:t>
            </a:r>
            <a:r>
              <a:rPr lang="en-GB" sz="4000" dirty="0" err="1"/>
              <a:t>Mihály</a:t>
            </a:r>
            <a:r>
              <a:rPr lang="en-GB" sz="4000" dirty="0"/>
              <a:t> </a:t>
            </a:r>
            <a:r>
              <a:rPr lang="en-GB" sz="4000" dirty="0" err="1"/>
              <a:t>Farkas</a:t>
            </a:r>
            <a:r>
              <a:rPr lang="en-GB" sz="4000" dirty="0"/>
              <a:t> and his accomplices. </a:t>
            </a:r>
            <a:r>
              <a:rPr lang="en-GB" sz="4000" dirty="0" err="1"/>
              <a:t>Mátyás</a:t>
            </a:r>
            <a:r>
              <a:rPr lang="en-GB" sz="4000" dirty="0"/>
              <a:t> </a:t>
            </a:r>
            <a:r>
              <a:rPr lang="en-GB" sz="4000" dirty="0" err="1"/>
              <a:t>Rákosi</a:t>
            </a:r>
            <a:r>
              <a:rPr lang="en-GB" sz="4000" dirty="0"/>
              <a:t> must be returned to Hungary for trial before a people’s tribunal.</a:t>
            </a:r>
          </a:p>
          <a:p>
            <a:pPr marL="457200" indent="-457200">
              <a:lnSpc>
                <a:spcPct val="120000"/>
              </a:lnSpc>
              <a:spcBef>
                <a:spcPts val="0"/>
              </a:spcBef>
              <a:spcAft>
                <a:spcPts val="0"/>
              </a:spcAft>
              <a:buFont typeface="+mj-lt"/>
              <a:buAutoNum type="arabicPeriod"/>
            </a:pPr>
            <a:r>
              <a:rPr lang="en-GB" sz="4000" dirty="0"/>
              <a:t>General elections by universal, secret ballot are held throughout the country to elect a new National Assembly,.</a:t>
            </a:r>
          </a:p>
          <a:p>
            <a:pPr marL="457200" indent="-457200">
              <a:lnSpc>
                <a:spcPct val="120000"/>
              </a:lnSpc>
              <a:spcBef>
                <a:spcPts val="0"/>
              </a:spcBef>
              <a:spcAft>
                <a:spcPts val="0"/>
              </a:spcAft>
              <a:buFont typeface="+mj-lt"/>
              <a:buAutoNum type="arabicPeriod"/>
            </a:pPr>
            <a:r>
              <a:rPr lang="en-GB" sz="4000" dirty="0"/>
              <a:t>Revision and re-adjustment of Hungarian-Soviet and Hungarian-Yugoslav relations in the fields of politics, economics and cultural affairs.</a:t>
            </a:r>
          </a:p>
          <a:p>
            <a:pPr marL="457200" indent="-457200">
              <a:lnSpc>
                <a:spcPct val="120000"/>
              </a:lnSpc>
              <a:spcBef>
                <a:spcPts val="0"/>
              </a:spcBef>
              <a:spcAft>
                <a:spcPts val="0"/>
              </a:spcAft>
              <a:buFont typeface="+mj-lt"/>
              <a:buAutoNum type="arabicPeriod"/>
            </a:pPr>
            <a:r>
              <a:rPr lang="en-GB" sz="4000" dirty="0"/>
              <a:t>Complete reorganisation of Hungary’s economic life under the direction of specialists. </a:t>
            </a:r>
          </a:p>
          <a:p>
            <a:pPr marL="457200" indent="-457200">
              <a:lnSpc>
                <a:spcPct val="120000"/>
              </a:lnSpc>
              <a:spcBef>
                <a:spcPts val="0"/>
              </a:spcBef>
              <a:spcAft>
                <a:spcPts val="0"/>
              </a:spcAft>
              <a:buFont typeface="+mj-lt"/>
              <a:buAutoNum type="arabicPeriod"/>
            </a:pPr>
            <a:r>
              <a:rPr lang="en-GB" sz="4000" dirty="0"/>
              <a:t>Our foreign trade agreements and the exact total of reparations that can never be paid must be made public. </a:t>
            </a:r>
          </a:p>
          <a:p>
            <a:pPr marL="457200" indent="-457200">
              <a:lnSpc>
                <a:spcPct val="120000"/>
              </a:lnSpc>
              <a:spcBef>
                <a:spcPts val="0"/>
              </a:spcBef>
              <a:spcAft>
                <a:spcPts val="0"/>
              </a:spcAft>
              <a:buFont typeface="+mj-lt"/>
              <a:buAutoNum type="arabicPeriod"/>
            </a:pPr>
            <a:r>
              <a:rPr lang="en-GB" sz="4000" dirty="0"/>
              <a:t>Complete revision of the norms operating in industry ; radical adjustment of salaries. </a:t>
            </a:r>
          </a:p>
          <a:p>
            <a:pPr marL="457200" indent="-457200">
              <a:lnSpc>
                <a:spcPct val="120000"/>
              </a:lnSpc>
              <a:spcBef>
                <a:spcPts val="0"/>
              </a:spcBef>
              <a:spcAft>
                <a:spcPts val="0"/>
              </a:spcAft>
              <a:buFont typeface="+mj-lt"/>
              <a:buAutoNum type="arabicPeriod"/>
            </a:pPr>
            <a:r>
              <a:rPr lang="en-GB" sz="4000" dirty="0"/>
              <a:t>The system of distribution has to be organised on a new basis.</a:t>
            </a:r>
          </a:p>
          <a:p>
            <a:pPr marL="457200" indent="-457200">
              <a:lnSpc>
                <a:spcPct val="120000"/>
              </a:lnSpc>
              <a:spcBef>
                <a:spcPts val="0"/>
              </a:spcBef>
              <a:spcAft>
                <a:spcPts val="0"/>
              </a:spcAft>
              <a:buFont typeface="+mj-lt"/>
              <a:buAutoNum type="arabicPeriod"/>
            </a:pPr>
            <a:r>
              <a:rPr lang="en-GB" sz="4000" dirty="0"/>
              <a:t>Reviews by independent tribunals of all political and economic trials as well as the release and rehabilitation of the innocent. </a:t>
            </a:r>
          </a:p>
          <a:p>
            <a:pPr marL="457200" indent="-457200">
              <a:lnSpc>
                <a:spcPct val="120000"/>
              </a:lnSpc>
              <a:spcBef>
                <a:spcPts val="0"/>
              </a:spcBef>
              <a:spcAft>
                <a:spcPts val="0"/>
              </a:spcAft>
              <a:buFont typeface="+mj-lt"/>
              <a:buAutoNum type="arabicPeriod"/>
            </a:pPr>
            <a:r>
              <a:rPr lang="en-GB" sz="4000" dirty="0"/>
              <a:t>Complete recognition of freedom of opinion and of expression, of freedom of the press and of radio.</a:t>
            </a:r>
          </a:p>
          <a:p>
            <a:pPr marL="457200" indent="-457200">
              <a:lnSpc>
                <a:spcPct val="120000"/>
              </a:lnSpc>
              <a:spcBef>
                <a:spcPts val="0"/>
              </a:spcBef>
              <a:spcAft>
                <a:spcPts val="0"/>
              </a:spcAft>
              <a:buFont typeface="+mj-lt"/>
              <a:buAutoNum type="arabicPeriod"/>
            </a:pPr>
            <a:r>
              <a:rPr lang="en-GB" sz="4000" dirty="0"/>
              <a:t>We demand that the statue of Stalin, symbol of Stalinist tyranny and political oppression, be removed </a:t>
            </a:r>
          </a:p>
          <a:p>
            <a:pPr marL="457200" indent="-457200">
              <a:lnSpc>
                <a:spcPct val="120000"/>
              </a:lnSpc>
              <a:spcBef>
                <a:spcPts val="0"/>
              </a:spcBef>
              <a:spcAft>
                <a:spcPts val="0"/>
              </a:spcAft>
              <a:buFont typeface="+mj-lt"/>
              <a:buAutoNum type="arabicPeriod"/>
            </a:pPr>
            <a:r>
              <a:rPr lang="en-GB" sz="4000" dirty="0"/>
              <a:t>We demand the replacement of emblems foreign to the Hungarian people by the old Hungarian arms of </a:t>
            </a:r>
            <a:r>
              <a:rPr lang="en-GB" sz="4000" dirty="0" err="1"/>
              <a:t>Kossuth</a:t>
            </a:r>
            <a:r>
              <a:rPr lang="en-GB" sz="4000" dirty="0"/>
              <a:t>. </a:t>
            </a:r>
          </a:p>
          <a:p>
            <a:pPr marL="457200" indent="-457200">
              <a:lnSpc>
                <a:spcPct val="120000"/>
              </a:lnSpc>
              <a:spcBef>
                <a:spcPts val="0"/>
              </a:spcBef>
              <a:spcAft>
                <a:spcPts val="0"/>
              </a:spcAft>
              <a:buFont typeface="+mj-lt"/>
              <a:buAutoNum type="arabicPeriod"/>
            </a:pPr>
            <a:r>
              <a:rPr lang="en-GB" sz="4000" dirty="0"/>
              <a:t>The students of the Technological University of Budapest declare unanimously their solidarity with the workers and students of Warsaw and Poland.</a:t>
            </a:r>
          </a:p>
          <a:p>
            <a:pPr marL="457200" indent="-457200">
              <a:lnSpc>
                <a:spcPct val="120000"/>
              </a:lnSpc>
              <a:spcBef>
                <a:spcPts val="0"/>
              </a:spcBef>
              <a:spcAft>
                <a:spcPts val="0"/>
              </a:spcAft>
              <a:buFont typeface="+mj-lt"/>
              <a:buAutoNum type="arabicPeriod"/>
            </a:pPr>
            <a:r>
              <a:rPr lang="en-GB" sz="4000" dirty="0"/>
              <a:t>The students of the Technological University of Budapest will organise local branches of MEFESZ, and they have decided to convene a Youth Parliament at which all the nation’s youth shall be represented by their delegates.</a:t>
            </a:r>
          </a:p>
          <a:p>
            <a:pPr marL="457200" indent="-457200" algn="just">
              <a:buFont typeface="+mj-lt"/>
              <a:buAutoNum type="arabicPeriod"/>
            </a:pPr>
            <a:endParaRPr lang="en-US" sz="3200" dirty="0">
              <a:solidFill>
                <a:schemeClr val="tx1"/>
              </a:solidFill>
            </a:endParaRPr>
          </a:p>
        </p:txBody>
      </p:sp>
      <p:pic>
        <p:nvPicPr>
          <p:cNvPr id="1026" name="Picture 2" descr="http://www.bme.hu/sites/default/files/pictures/A_jovo_mernoke_001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799" y="478563"/>
            <a:ext cx="3348348" cy="5911689"/>
          </a:xfrm>
          <a:prstGeom prst="rect">
            <a:avLst/>
          </a:prstGeom>
          <a:noFill/>
          <a:extLst>
            <a:ext uri="{909E8E84-426E-40DD-AFC4-6F175D3DCCD1}">
              <a14:hiddenFill xmlns:a14="http://schemas.microsoft.com/office/drawing/2010/main">
                <a:solidFill>
                  <a:srgbClr val="FFFFFF"/>
                </a:solidFill>
              </a14:hiddenFill>
            </a:ext>
          </a:extLst>
        </p:spPr>
      </p:pic>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47" y="478562"/>
            <a:ext cx="1347030" cy="1939897"/>
          </a:xfrm>
          <a:prstGeom prst="rect">
            <a:avLst/>
          </a:prstGeom>
        </p:spPr>
      </p:pic>
      <p:sp>
        <p:nvSpPr>
          <p:cNvPr id="5" name="Téglalap 4"/>
          <p:cNvSpPr/>
          <p:nvPr/>
        </p:nvSpPr>
        <p:spPr>
          <a:xfrm>
            <a:off x="8880953" y="1265129"/>
            <a:ext cx="1716066" cy="40709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74670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9318" y="982132"/>
            <a:ext cx="8412480" cy="1303867"/>
          </a:xfrm>
        </p:spPr>
        <p:txBody>
          <a:bodyPr>
            <a:normAutofit fontScale="90000"/>
          </a:bodyPr>
          <a:lstStyle/>
          <a:p>
            <a:r>
              <a:rPr lang="en-AU" dirty="0">
                <a:solidFill>
                  <a:schemeClr val="tx1"/>
                </a:solidFill>
              </a:rPr>
              <a:t>Youth and the Hungarian revolution </a:t>
            </a:r>
            <a:r>
              <a:rPr lang="hu-HU" dirty="0">
                <a:solidFill>
                  <a:schemeClr val="tx1"/>
                </a:solidFill>
              </a:rPr>
              <a:t>of 1956</a:t>
            </a:r>
            <a:endParaRPr lang="hu-HU" dirty="0"/>
          </a:p>
        </p:txBody>
      </p:sp>
      <p:sp>
        <p:nvSpPr>
          <p:cNvPr id="3" name="Tartalom helye 2"/>
          <p:cNvSpPr>
            <a:spLocks noGrp="1"/>
          </p:cNvSpPr>
          <p:nvPr>
            <p:ph idx="1"/>
          </p:nvPr>
        </p:nvSpPr>
        <p:spPr/>
        <p:txBody>
          <a:bodyPr/>
          <a:lstStyle/>
          <a:p>
            <a:pPr algn="just"/>
            <a:r>
              <a:rPr lang="en-US" dirty="0"/>
              <a:t>Following an anti-Soviet protest march through Budapest, the students attempted to enter the city's main broadcasting station to read their demands on the air. The students were detained, and when people gathered outside the broadcasting station to call for their release, the state security police fired on the unarmed crowd, setting off the Hungarian Revolution of 1956. </a:t>
            </a:r>
          </a:p>
          <a:p>
            <a:pPr algn="just"/>
            <a:r>
              <a:rPr lang="en-US" dirty="0">
                <a:solidFill>
                  <a:schemeClr val="tx1"/>
                </a:solidFill>
              </a:rPr>
              <a:t>Hungarian Youth was the most active part of the society during the revolution</a:t>
            </a:r>
            <a:r>
              <a:rPr lang="hu-HU" dirty="0">
                <a:solidFill>
                  <a:schemeClr val="tx1"/>
                </a:solidFill>
              </a:rPr>
              <a:t> </a:t>
            </a:r>
            <a:r>
              <a:rPr lang="en-AU" dirty="0">
                <a:solidFill>
                  <a:schemeClr val="tx1"/>
                </a:solidFill>
              </a:rPr>
              <a:t>(just as in 1848).</a:t>
            </a:r>
          </a:p>
          <a:p>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050" y="4967243"/>
            <a:ext cx="2026920" cy="1409700"/>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821" y="496279"/>
            <a:ext cx="2474149" cy="1922481"/>
          </a:xfrm>
          <a:prstGeom prst="rect">
            <a:avLst/>
          </a:prstGeom>
        </p:spPr>
      </p:pic>
    </p:spTree>
    <p:extLst>
      <p:ext uri="{BB962C8B-B14F-4D97-AF65-F5344CB8AC3E}">
        <p14:creationId xmlns:p14="http://schemas.microsoft.com/office/powerpoint/2010/main" val="371493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Consequences of the revolution on Youth</a:t>
            </a:r>
          </a:p>
        </p:txBody>
      </p:sp>
      <p:sp>
        <p:nvSpPr>
          <p:cNvPr id="3" name="Tartalom helye 2"/>
          <p:cNvSpPr>
            <a:spLocks noGrp="1"/>
          </p:cNvSpPr>
          <p:nvPr>
            <p:ph idx="1"/>
          </p:nvPr>
        </p:nvSpPr>
        <p:spPr>
          <a:xfrm>
            <a:off x="1295401" y="2556932"/>
            <a:ext cx="8258797" cy="3318936"/>
          </a:xfrm>
        </p:spPr>
        <p:txBody>
          <a:bodyPr>
            <a:normAutofit/>
          </a:bodyPr>
          <a:lstStyle/>
          <a:p>
            <a:r>
              <a:rPr lang="en-US" dirty="0"/>
              <a:t>Emigration</a:t>
            </a:r>
            <a:r>
              <a:rPr lang="hu-HU" dirty="0"/>
              <a:t>: </a:t>
            </a:r>
            <a:r>
              <a:rPr lang="en-US" dirty="0"/>
              <a:t>200.000 people left Hungary (about 2% of the population)</a:t>
            </a:r>
          </a:p>
          <a:p>
            <a:r>
              <a:rPr lang="en-US" dirty="0"/>
              <a:t>Retaliation</a:t>
            </a:r>
            <a:r>
              <a:rPr lang="hu-HU" dirty="0"/>
              <a:t>: </a:t>
            </a:r>
            <a:r>
              <a:rPr lang="en-US" dirty="0"/>
              <a:t>about 400 people were executed </a:t>
            </a:r>
            <a:r>
              <a:rPr lang="hu-HU" dirty="0"/>
              <a:t>(</a:t>
            </a:r>
            <a:r>
              <a:rPr lang="en-US" dirty="0"/>
              <a:t>Act 4 of 1957 made death penalty possible for juveniles over 16 years</a:t>
            </a:r>
            <a:r>
              <a:rPr lang="hu-HU" dirty="0"/>
              <a:t>)</a:t>
            </a:r>
            <a:r>
              <a:rPr lang="en-US" dirty="0"/>
              <a:t>.</a:t>
            </a:r>
            <a:r>
              <a:rPr lang="hu-HU" dirty="0"/>
              <a:t> </a:t>
            </a:r>
          </a:p>
          <a:p>
            <a:r>
              <a:rPr lang="hu-HU" dirty="0" err="1"/>
              <a:t>About</a:t>
            </a:r>
            <a:r>
              <a:rPr lang="hu-HU" dirty="0"/>
              <a:t> 21 600 were imprisoned and 13000 interned.</a:t>
            </a:r>
            <a:endParaRPr lang="en-US" dirty="0"/>
          </a:p>
          <a:p>
            <a:r>
              <a:rPr lang="en-US" dirty="0"/>
              <a:t>Taking control over youth: bringing youth under public ownership of the party-state</a:t>
            </a:r>
            <a:r>
              <a:rPr lang="hu-HU" dirty="0"/>
              <a:t> </a:t>
            </a:r>
            <a:r>
              <a:rPr lang="en-AU" dirty="0">
                <a:solidFill>
                  <a:schemeClr val="tx1"/>
                </a:solidFill>
              </a:rPr>
              <a:t>(from the age of 6 until 20). </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4175" y="2237692"/>
            <a:ext cx="2012913" cy="2701777"/>
          </a:xfrm>
          <a:prstGeom prst="rect">
            <a:avLst/>
          </a:prstGeom>
        </p:spPr>
      </p:pic>
    </p:spTree>
    <p:extLst>
      <p:ext uri="{BB962C8B-B14F-4D97-AF65-F5344CB8AC3E}">
        <p14:creationId xmlns:p14="http://schemas.microsoft.com/office/powerpoint/2010/main" val="255067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800" dirty="0"/>
              <a:t>Socialist </a:t>
            </a:r>
            <a:r>
              <a:rPr lang="en-US" sz="2800" dirty="0"/>
              <a:t>Youth</a:t>
            </a:r>
            <a:r>
              <a:rPr lang="hu-HU" sz="2800" dirty="0"/>
              <a:t> Movement(1957-1989)</a:t>
            </a:r>
          </a:p>
        </p:txBody>
      </p:sp>
      <p:sp>
        <p:nvSpPr>
          <p:cNvPr id="4" name="Rectangle 6"/>
          <p:cNvSpPr>
            <a:spLocks noGrp="1"/>
          </p:cNvSpPr>
          <p:nvPr>
            <p:ph idx="1"/>
          </p:nvPr>
        </p:nvSpPr>
        <p:spPr>
          <a:xfrm>
            <a:off x="1295401" y="2444097"/>
            <a:ext cx="9601196" cy="3431771"/>
          </a:xfrm>
          <a:prstGeom prst="rect">
            <a:avLst/>
          </a:prstGeom>
          <a:solidFill>
            <a:srgbClr val="F2F2F2"/>
          </a:solidFill>
          <a:ln w="12701" cap="flat">
            <a:solidFill>
              <a:srgbClr val="41719C"/>
            </a:solidFill>
            <a:prstDash val="solid"/>
            <a:miter/>
          </a:ln>
        </p:spPr>
        <p:txBody>
          <a:bodyPr vert="horz" wrap="square" lIns="68580" tIns="34290" rIns="68580" bIns="34290" anchor="ctr" anchorCtr="1" compatLnSpc="1">
            <a:noAutofit/>
          </a:bodyPr>
          <a:lstStyle/>
          <a:p>
            <a:pPr marL="0" indent="0" algn="ctr" defTabSz="685800">
              <a:buNone/>
              <a:defRPr sz="1800" b="0" i="0" u="none" strike="noStrike" kern="0" cap="none" spc="0" baseline="0">
                <a:solidFill>
                  <a:srgbClr val="000000"/>
                </a:solidFill>
                <a:uFillTx/>
              </a:defRPr>
            </a:pPr>
            <a:r>
              <a:rPr lang="sk-SK" sz="3000" dirty="0">
                <a:solidFill>
                  <a:srgbClr val="000000"/>
                </a:solidFill>
                <a:latin typeface="Calibri"/>
              </a:rPr>
              <a:t>Pioneer – Member of Communist Youth Union – future Communist</a:t>
            </a:r>
          </a:p>
          <a:p>
            <a:pPr marL="0" indent="0" algn="ctr" defTabSz="685800">
              <a:buNone/>
              <a:defRPr sz="1800" b="0" i="0" u="none" strike="noStrike" kern="0" cap="none" spc="0" baseline="0">
                <a:solidFill>
                  <a:srgbClr val="000000"/>
                </a:solidFill>
                <a:uFillTx/>
              </a:defRPr>
            </a:pPr>
            <a:r>
              <a:rPr lang="hu-HU" sz="2500" dirty="0"/>
              <a:t>The</a:t>
            </a:r>
            <a:r>
              <a:rPr lang="en-GB" sz="2500" dirty="0"/>
              <a:t> Communist Youth League</a:t>
            </a:r>
            <a:r>
              <a:rPr lang="hu-HU" sz="2500" dirty="0"/>
              <a:t> (KISZ)</a:t>
            </a:r>
            <a:r>
              <a:rPr lang="en-GB" sz="2500" dirty="0"/>
              <a:t> was an organisation without real participation opportunities, acting more as transmitter of Communist Party policy over youth rather than as defender of youth interests against the omnipotent party-state. </a:t>
            </a:r>
            <a:endParaRPr lang="hu-HU" sz="2500"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28" y="657225"/>
            <a:ext cx="2131464" cy="1722933"/>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801" y="657225"/>
            <a:ext cx="2840763" cy="1722933"/>
          </a:xfrm>
          <a:prstGeom prst="rect">
            <a:avLst/>
          </a:prstGeom>
        </p:spPr>
      </p:pic>
    </p:spTree>
    <p:extLst>
      <p:ext uri="{BB962C8B-B14F-4D97-AF65-F5344CB8AC3E}">
        <p14:creationId xmlns:p14="http://schemas.microsoft.com/office/powerpoint/2010/main" val="285731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dirty="0"/>
              <a:t>Youth </a:t>
            </a:r>
            <a:r>
              <a:rPr lang="hu-HU" dirty="0"/>
              <a:t>Act (1971)</a:t>
            </a:r>
            <a:endParaRPr lang="en-US" dirty="0"/>
          </a:p>
        </p:txBody>
      </p:sp>
      <p:sp>
        <p:nvSpPr>
          <p:cNvPr id="3" name="Tartalom helye 2"/>
          <p:cNvSpPr>
            <a:spLocks noGrp="1"/>
          </p:cNvSpPr>
          <p:nvPr>
            <p:ph idx="1"/>
          </p:nvPr>
        </p:nvSpPr>
        <p:spPr/>
        <p:txBody>
          <a:bodyPr/>
          <a:lstStyle/>
          <a:p>
            <a:pPr marL="0" indent="0" algn="r">
              <a:buNone/>
            </a:pPr>
            <a:r>
              <a:rPr lang="en-US" i="1" dirty="0"/>
              <a:t>“Let’s give them a bit of Jimi Hendrix, but no Cohn</a:t>
            </a:r>
            <a:r>
              <a:rPr lang="hu-HU" i="1" dirty="0"/>
              <a:t> </a:t>
            </a:r>
            <a:r>
              <a:rPr lang="en-US" i="1" dirty="0"/>
              <a:t>Bendit!”</a:t>
            </a:r>
            <a:br>
              <a:rPr lang="hu-HU" i="1" dirty="0"/>
            </a:br>
            <a:endParaRPr lang="hu-HU" dirty="0"/>
          </a:p>
          <a:p>
            <a:r>
              <a:rPr lang="hu-HU" sz="2800" dirty="0"/>
              <a:t>I</a:t>
            </a:r>
            <a:r>
              <a:rPr lang="en-US" sz="2800" dirty="0"/>
              <a:t>n 1971 Hungary passed one of the first youth laws in Europe, but it still remained a tool for controlling young people, and yet certain freedoms were accorded in small niches of leisure time</a:t>
            </a:r>
            <a:r>
              <a:rPr lang="hu-HU" sz="2800" dirty="0"/>
              <a:t> (Wootsch, 2010:107).</a:t>
            </a:r>
          </a:p>
        </p:txBody>
      </p:sp>
    </p:spTree>
    <p:extLst>
      <p:ext uri="{BB962C8B-B14F-4D97-AF65-F5344CB8AC3E}">
        <p14:creationId xmlns:p14="http://schemas.microsoft.com/office/powerpoint/2010/main" val="47038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(1971-1989)</a:t>
            </a:r>
            <a:endParaRPr lang="hu-HU" dirty="0"/>
          </a:p>
        </p:txBody>
      </p:sp>
      <p:sp>
        <p:nvSpPr>
          <p:cNvPr id="3" name="Tartalom helye 2"/>
          <p:cNvSpPr>
            <a:spLocks noGrp="1"/>
          </p:cNvSpPr>
          <p:nvPr>
            <p:ph idx="1"/>
          </p:nvPr>
        </p:nvSpPr>
        <p:spPr>
          <a:xfrm>
            <a:off x="1295400" y="2556931"/>
            <a:ext cx="9677399" cy="3518191"/>
          </a:xfrm>
        </p:spPr>
        <p:txBody>
          <a:bodyPr>
            <a:normAutofit fontScale="55000" lnSpcReduction="20000"/>
          </a:bodyPr>
          <a:lstStyle/>
          <a:p>
            <a:r>
              <a:rPr lang="en-US" sz="4500" dirty="0"/>
              <a:t>New institutions were established during that period, for example, youth research became legal again, the KISZ established a new youth leaders training scheme and the term “youth policy” found its way into political speeches.</a:t>
            </a:r>
            <a:r>
              <a:rPr lang="hu-HU" sz="4500" dirty="0"/>
              <a:t> </a:t>
            </a:r>
            <a:r>
              <a:rPr lang="en-AU" sz="4500" dirty="0">
                <a:solidFill>
                  <a:schemeClr val="tx1"/>
                </a:solidFill>
              </a:rPr>
              <a:t>The aim was to build up the type of new „socialist” man.</a:t>
            </a:r>
          </a:p>
          <a:p>
            <a:r>
              <a:rPr lang="en-US" sz="4500" dirty="0"/>
              <a:t>Hungarian Institute for Culture</a:t>
            </a:r>
            <a:endParaRPr lang="hu-HU" sz="4500" dirty="0"/>
          </a:p>
          <a:p>
            <a:r>
              <a:rPr lang="en-AU" sz="4500" dirty="0"/>
              <a:t>Youth cent</a:t>
            </a:r>
            <a:r>
              <a:rPr lang="hu-HU" sz="4500" dirty="0"/>
              <a:t>e</a:t>
            </a:r>
            <a:r>
              <a:rPr lang="en-AU" sz="4500" dirty="0" err="1"/>
              <a:t>rs</a:t>
            </a:r>
            <a:r>
              <a:rPr lang="en-AU" sz="4500" dirty="0"/>
              <a:t>, school camps, work camps</a:t>
            </a:r>
          </a:p>
          <a:p>
            <a:r>
              <a:rPr lang="hu-HU" sz="4500" dirty="0"/>
              <a:t>C</a:t>
            </a:r>
            <a:r>
              <a:rPr lang="en-GB" sz="4500" dirty="0"/>
              <a:t>entralized initiatives, centrally controlled processes, and aggregated resource allocation. </a:t>
            </a:r>
            <a:endParaRPr lang="hu-HU" sz="4500" dirty="0"/>
          </a:p>
          <a:p>
            <a:endParaRPr lang="hu-HU" dirty="0"/>
          </a:p>
          <a:p>
            <a:endParaRPr lang="hu-HU" dirty="0"/>
          </a:p>
          <a:p>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8254" y="617071"/>
            <a:ext cx="2867114" cy="1820617"/>
          </a:xfrm>
          <a:prstGeom prst="rect">
            <a:avLst/>
          </a:prstGeom>
        </p:spPr>
      </p:pic>
    </p:spTree>
    <p:extLst>
      <p:ext uri="{BB962C8B-B14F-4D97-AF65-F5344CB8AC3E}">
        <p14:creationId xmlns:p14="http://schemas.microsoft.com/office/powerpoint/2010/main" val="305588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349304" y="982132"/>
            <a:ext cx="8547293" cy="1303867"/>
          </a:xfrm>
        </p:spPr>
        <p:txBody>
          <a:bodyPr/>
          <a:lstStyle/>
          <a:p>
            <a:r>
              <a:rPr lang="en-US" dirty="0"/>
              <a:t>Work camp </a:t>
            </a:r>
            <a:r>
              <a:rPr lang="hu-HU" dirty="0"/>
              <a:t>(Építőtábor)</a:t>
            </a:r>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3436" y="3926639"/>
            <a:ext cx="3055508" cy="2322186"/>
          </a:xfr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57" y="481207"/>
            <a:ext cx="2920986" cy="1991581"/>
          </a:xfrm>
          <a:prstGeom prst="rect">
            <a:avLst/>
          </a:prstGeom>
        </p:spPr>
      </p:pic>
      <p:sp>
        <p:nvSpPr>
          <p:cNvPr id="6" name="Téglalap 5"/>
          <p:cNvSpPr/>
          <p:nvPr/>
        </p:nvSpPr>
        <p:spPr>
          <a:xfrm>
            <a:off x="1069145" y="2783798"/>
            <a:ext cx="7188590" cy="2862322"/>
          </a:xfrm>
          <a:prstGeom prst="rect">
            <a:avLst/>
          </a:prstGeom>
        </p:spPr>
        <p:txBody>
          <a:bodyPr wrap="square">
            <a:spAutoFit/>
          </a:bodyPr>
          <a:lstStyle/>
          <a:p>
            <a:pPr algn="just"/>
            <a:r>
              <a:rPr lang="en-AU" sz="3600" dirty="0">
                <a:solidFill>
                  <a:srgbClr val="000000"/>
                </a:solidFill>
                <a:cs typeface="Times New Roman" panose="02020603050405020304" pitchFamily="18" charset="0"/>
              </a:rPr>
              <a:t>The Communist Youth Union</a:t>
            </a:r>
            <a:r>
              <a:rPr lang="en-AU" sz="3600" dirty="0">
                <a:cs typeface="Times New Roman" panose="02020603050405020304" pitchFamily="18" charset="0"/>
              </a:rPr>
              <a:t> organized work camps in the whole country. Students were recruited to work (mostly in the agriculture) during their holiday - (</a:t>
            </a:r>
            <a:r>
              <a:rPr lang="en-AU" sz="3600" dirty="0" err="1">
                <a:cs typeface="Times New Roman" panose="02020603050405020304" pitchFamily="18" charset="0"/>
              </a:rPr>
              <a:t>Gergely</a:t>
            </a:r>
            <a:r>
              <a:rPr lang="en-AU" sz="3600" dirty="0">
                <a:cs typeface="Times New Roman" panose="02020603050405020304" pitchFamily="18" charset="0"/>
              </a:rPr>
              <a:t>, F. 2008:123)</a:t>
            </a:r>
          </a:p>
        </p:txBody>
      </p:sp>
    </p:spTree>
    <p:extLst>
      <p:ext uri="{BB962C8B-B14F-4D97-AF65-F5344CB8AC3E}">
        <p14:creationId xmlns:p14="http://schemas.microsoft.com/office/powerpoint/2010/main" val="36307444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us">
  <a:themeElements>
    <a:clrScheme name="Organikus">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us">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us">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550</TotalTime>
  <Words>1350</Words>
  <Application>Microsoft Office PowerPoint</Application>
  <PresentationFormat>Szélesvásznú</PresentationFormat>
  <Paragraphs>96</Paragraphs>
  <Slides>18</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18</vt:i4>
      </vt:variant>
    </vt:vector>
  </HeadingPairs>
  <TitlesOfParts>
    <vt:vector size="24" baseType="lpstr">
      <vt:lpstr>Arial</vt:lpstr>
      <vt:lpstr>Calibri</vt:lpstr>
      <vt:lpstr>Garamond</vt:lpstr>
      <vt:lpstr>Helvetica</vt:lpstr>
      <vt:lpstr>Times New Roman</vt:lpstr>
      <vt:lpstr>Organikus</vt:lpstr>
      <vt:lpstr>Youth policy between 1956 and 2016</vt:lpstr>
      <vt:lpstr>  Table of Contents</vt:lpstr>
      <vt:lpstr>Youth and the Hungarian revolution of 1956 </vt:lpstr>
      <vt:lpstr>Youth and the Hungarian revolution of 1956</vt:lpstr>
      <vt:lpstr>Consequences of the revolution on Youth</vt:lpstr>
      <vt:lpstr>Socialist Youth Movement(1957-1989)</vt:lpstr>
      <vt:lpstr>Youth Act (1971)</vt:lpstr>
      <vt:lpstr>(1971-1989)</vt:lpstr>
      <vt:lpstr>Work camp (Építőtábor)</vt:lpstr>
      <vt:lpstr>1989</vt:lpstr>
      <vt:lpstr>A long transition (1989-2004)</vt:lpstr>
      <vt:lpstr>Institutionalization of Youth policy</vt:lpstr>
      <vt:lpstr>EU accession</vt:lpstr>
      <vt:lpstr>Hungarian youth policy today: Fragmentation and Europeanization</vt:lpstr>
      <vt:lpstr>Hungarian youth today</vt:lpstr>
      <vt:lpstr>Conclusions</vt:lpstr>
      <vt:lpstr>Thank you for your attention!</vt:lpstr>
      <vt:lpstr>Selected 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policy between 1956 and 2016</dc:title>
  <dc:creator>Oross Dániel</dc:creator>
  <cp:lastModifiedBy>Oross Dániel</cp:lastModifiedBy>
  <cp:revision>78</cp:revision>
  <dcterms:created xsi:type="dcterms:W3CDTF">2016-10-14T09:21:57Z</dcterms:created>
  <dcterms:modified xsi:type="dcterms:W3CDTF">2016-11-04T10:14:18Z</dcterms:modified>
</cp:coreProperties>
</file>